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473" r:id="rId3"/>
    <p:sldId id="476" r:id="rId4"/>
    <p:sldId id="477" r:id="rId5"/>
    <p:sldId id="478" r:id="rId6"/>
    <p:sldId id="258" r:id="rId7"/>
    <p:sldId id="480" r:id="rId8"/>
    <p:sldId id="481" r:id="rId9"/>
    <p:sldId id="504" r:id="rId10"/>
    <p:sldId id="503" r:id="rId11"/>
    <p:sldId id="505" r:id="rId12"/>
    <p:sldId id="489" r:id="rId13"/>
    <p:sldId id="490" r:id="rId14"/>
    <p:sldId id="482" r:id="rId15"/>
    <p:sldId id="260" r:id="rId16"/>
    <p:sldId id="493" r:id="rId17"/>
    <p:sldId id="266" r:id="rId18"/>
    <p:sldId id="483" r:id="rId19"/>
    <p:sldId id="494" r:id="rId20"/>
    <p:sldId id="484" r:id="rId21"/>
    <p:sldId id="506" r:id="rId22"/>
    <p:sldId id="485" r:id="rId23"/>
    <p:sldId id="486" r:id="rId24"/>
    <p:sldId id="487" r:id="rId25"/>
    <p:sldId id="488" r:id="rId26"/>
    <p:sldId id="491" r:id="rId27"/>
    <p:sldId id="267" r:id="rId28"/>
    <p:sldId id="492" r:id="rId29"/>
    <p:sldId id="495" r:id="rId30"/>
    <p:sldId id="496" r:id="rId31"/>
    <p:sldId id="502" r:id="rId32"/>
    <p:sldId id="497" r:id="rId33"/>
    <p:sldId id="508" r:id="rId34"/>
    <p:sldId id="507" r:id="rId35"/>
    <p:sldId id="500" r:id="rId36"/>
    <p:sldId id="499" r:id="rId37"/>
    <p:sldId id="501"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968"/>
    <a:srgbClr val="2E9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3" autoAdjust="0"/>
    <p:restoredTop sz="96327"/>
  </p:normalViewPr>
  <p:slideViewPr>
    <p:cSldViewPr snapToGrid="0">
      <p:cViewPr varScale="1">
        <p:scale>
          <a:sx n="186" d="100"/>
          <a:sy n="186" d="100"/>
        </p:scale>
        <p:origin x="1048" y="200"/>
      </p:cViewPr>
      <p:guideLst/>
    </p:cSldViewPr>
  </p:slideViewPr>
  <p:notesTextViewPr>
    <p:cViewPr>
      <p:scale>
        <a:sx n="3" d="2"/>
        <a:sy n="3" d="2"/>
      </p:scale>
      <p:origin x="0" y="0"/>
    </p:cViewPr>
  </p:notesTextViewPr>
  <p:sorterViewPr>
    <p:cViewPr varScale="1">
      <p:scale>
        <a:sx n="1" d="1"/>
        <a:sy n="1" d="1"/>
      </p:scale>
      <p:origin x="0" y="-49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AF501-696E-3E43-95F2-8FFA27037E99}" type="datetimeFigureOut">
              <a:rPr lang="fr-FR" smtClean="0"/>
              <a:t>11/06/2026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ACC0D-CD65-AF46-8F9A-09AC72A65541}" type="slidenum">
              <a:rPr lang="fr-FR" smtClean="0"/>
              <a:t>‹N°›</a:t>
            </a:fld>
            <a:endParaRPr lang="fr-FR"/>
          </a:p>
        </p:txBody>
      </p:sp>
    </p:spTree>
    <p:extLst>
      <p:ext uri="{BB962C8B-B14F-4D97-AF65-F5344CB8AC3E}">
        <p14:creationId xmlns:p14="http://schemas.microsoft.com/office/powerpoint/2010/main" val="304328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Baskerville Old Face" panose="02020602080505020303" pitchFamily="18" charset="77"/>
            </a:endParaRPr>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1</a:t>
            </a:fld>
            <a:endParaRPr lang="fr-FR"/>
          </a:p>
        </p:txBody>
      </p:sp>
    </p:spTree>
    <p:extLst>
      <p:ext uri="{BB962C8B-B14F-4D97-AF65-F5344CB8AC3E}">
        <p14:creationId xmlns:p14="http://schemas.microsoft.com/office/powerpoint/2010/main" val="1997108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25</a:t>
            </a:fld>
            <a:endParaRPr lang="fr-FR"/>
          </a:p>
        </p:txBody>
      </p:sp>
    </p:spTree>
    <p:extLst>
      <p:ext uri="{BB962C8B-B14F-4D97-AF65-F5344CB8AC3E}">
        <p14:creationId xmlns:p14="http://schemas.microsoft.com/office/powerpoint/2010/main" val="816031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28</a:t>
            </a:fld>
            <a:endParaRPr lang="fr-FR"/>
          </a:p>
        </p:txBody>
      </p:sp>
    </p:spTree>
    <p:extLst>
      <p:ext uri="{BB962C8B-B14F-4D97-AF65-F5344CB8AC3E}">
        <p14:creationId xmlns:p14="http://schemas.microsoft.com/office/powerpoint/2010/main" val="427508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29</a:t>
            </a:fld>
            <a:endParaRPr lang="fr-FR"/>
          </a:p>
        </p:txBody>
      </p:sp>
    </p:spTree>
    <p:extLst>
      <p:ext uri="{BB962C8B-B14F-4D97-AF65-F5344CB8AC3E}">
        <p14:creationId xmlns:p14="http://schemas.microsoft.com/office/powerpoint/2010/main" val="339088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32</a:t>
            </a:fld>
            <a:endParaRPr lang="fr-FR"/>
          </a:p>
        </p:txBody>
      </p:sp>
    </p:spTree>
    <p:extLst>
      <p:ext uri="{BB962C8B-B14F-4D97-AF65-F5344CB8AC3E}">
        <p14:creationId xmlns:p14="http://schemas.microsoft.com/office/powerpoint/2010/main" val="1348482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latin typeface="Baskerville Old Face" panose="02020602080505020303" pitchFamily="18" charset="77"/>
            </a:endParaRPr>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37</a:t>
            </a:fld>
            <a:endParaRPr lang="fr-FR"/>
          </a:p>
        </p:txBody>
      </p:sp>
    </p:spTree>
    <p:extLst>
      <p:ext uri="{BB962C8B-B14F-4D97-AF65-F5344CB8AC3E}">
        <p14:creationId xmlns:p14="http://schemas.microsoft.com/office/powerpoint/2010/main" val="151134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6</a:t>
            </a:fld>
            <a:endParaRPr lang="fr-FR"/>
          </a:p>
        </p:txBody>
      </p:sp>
    </p:spTree>
    <p:extLst>
      <p:ext uri="{BB962C8B-B14F-4D97-AF65-F5344CB8AC3E}">
        <p14:creationId xmlns:p14="http://schemas.microsoft.com/office/powerpoint/2010/main" val="265300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9</a:t>
            </a:fld>
            <a:endParaRPr lang="fr-FR"/>
          </a:p>
        </p:txBody>
      </p:sp>
    </p:spTree>
    <p:extLst>
      <p:ext uri="{BB962C8B-B14F-4D97-AF65-F5344CB8AC3E}">
        <p14:creationId xmlns:p14="http://schemas.microsoft.com/office/powerpoint/2010/main" val="68609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13</a:t>
            </a:fld>
            <a:endParaRPr lang="fr-FR"/>
          </a:p>
        </p:txBody>
      </p:sp>
    </p:spTree>
    <p:extLst>
      <p:ext uri="{BB962C8B-B14F-4D97-AF65-F5344CB8AC3E}">
        <p14:creationId xmlns:p14="http://schemas.microsoft.com/office/powerpoint/2010/main" val="521369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18</a:t>
            </a:fld>
            <a:endParaRPr lang="fr-FR"/>
          </a:p>
        </p:txBody>
      </p:sp>
    </p:spTree>
    <p:extLst>
      <p:ext uri="{BB962C8B-B14F-4D97-AF65-F5344CB8AC3E}">
        <p14:creationId xmlns:p14="http://schemas.microsoft.com/office/powerpoint/2010/main" val="223033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20</a:t>
            </a:fld>
            <a:endParaRPr lang="fr-FR"/>
          </a:p>
        </p:txBody>
      </p:sp>
    </p:spTree>
    <p:extLst>
      <p:ext uri="{BB962C8B-B14F-4D97-AF65-F5344CB8AC3E}">
        <p14:creationId xmlns:p14="http://schemas.microsoft.com/office/powerpoint/2010/main" val="266822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22</a:t>
            </a:fld>
            <a:endParaRPr lang="fr-FR"/>
          </a:p>
        </p:txBody>
      </p:sp>
    </p:spTree>
    <p:extLst>
      <p:ext uri="{BB962C8B-B14F-4D97-AF65-F5344CB8AC3E}">
        <p14:creationId xmlns:p14="http://schemas.microsoft.com/office/powerpoint/2010/main" val="23505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23</a:t>
            </a:fld>
            <a:endParaRPr lang="fr-FR"/>
          </a:p>
        </p:txBody>
      </p:sp>
    </p:spTree>
    <p:extLst>
      <p:ext uri="{BB962C8B-B14F-4D97-AF65-F5344CB8AC3E}">
        <p14:creationId xmlns:p14="http://schemas.microsoft.com/office/powerpoint/2010/main" val="297192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2ACC0D-CD65-AF46-8F9A-09AC72A65541}" type="slidenum">
              <a:rPr lang="fr-FR" smtClean="0"/>
              <a:t>24</a:t>
            </a:fld>
            <a:endParaRPr lang="fr-FR"/>
          </a:p>
        </p:txBody>
      </p:sp>
    </p:spTree>
    <p:extLst>
      <p:ext uri="{BB962C8B-B14F-4D97-AF65-F5344CB8AC3E}">
        <p14:creationId xmlns:p14="http://schemas.microsoft.com/office/powerpoint/2010/main" val="30694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68591-E0AC-75CC-65EE-6184C570FEB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32E1D5F-F702-6A27-0679-893877345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3F6A4F0-6BCC-BCA7-04A6-997AD479C9E6}"/>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4D17C42E-1168-AABC-A873-B7B887DF36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A084A-DF5D-D4C5-084A-ACBF02FA83B3}"/>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3619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590FA-C6E1-E10F-8975-3350F4A9671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DBAB455-6E45-B2D4-A02C-0C996ECCD1D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C56213B-EAF7-4744-9D14-FDD7AD5CB5DD}"/>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25EA7075-7F4A-F41A-ED36-D34F4739D8E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B8D61B-935B-B1C3-7642-41560AFD8B4F}"/>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220625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7AEEC87-F627-E0E5-7082-B384D1B36B8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57EB28D-6BF4-9A22-3A93-10132DE0AE7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89520F2-9EF7-5DE1-F46F-E09D2AF5E08B}"/>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723E2681-9FDF-D555-9FB7-9E2393D792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9D5294-C4CC-CE5F-8A12-29B8B2D79B33}"/>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66033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83D16C-204E-6402-2CDE-B5EE268EFF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948E04-B392-323E-5189-11F2BE8ECE5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942C96E-2053-C24D-F1B0-2DB2C4CEC6BE}"/>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23DCE6CC-D172-5E58-1393-499C89E263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A8773E-9963-1E85-8CCF-B85DE3804E26}"/>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366883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7634D8-693D-B03E-C254-0237845B9FF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4267669-14E2-497B-B85F-D1F04728B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A0B0358-36CD-43B4-BD50-C6828991AFC7}"/>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0A28B663-E2A2-49CD-3258-107796CF2C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020055-2497-34FF-5D97-F86B6608BD45}"/>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1234249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D1F1C-FD5D-4361-A361-55596311B05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FD292D-1EAC-F398-BB41-A50E866A44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A865F40-6EED-5C0D-3DB7-A7AE4A5013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99DF190-2CD4-640B-477A-A2112C25ABBC}"/>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6" name="Espace réservé du pied de page 5">
            <a:extLst>
              <a:ext uri="{FF2B5EF4-FFF2-40B4-BE49-F238E27FC236}">
                <a16:creationId xmlns:a16="http://schemas.microsoft.com/office/drawing/2014/main" id="{956A25C6-30F9-66DA-8B78-EBDC44882D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B083E8D-72AB-ADF9-31E3-962F51C70CA6}"/>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3654961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C898FA-708F-21D4-B730-4A2C1451B48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EBA219E-8003-A937-CDB6-FD4AD40FCC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E70B118-4853-6EE6-95A1-4AC1C35880B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9AC865E-785A-4170-4578-1D1A02AB6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A852934-78FF-A706-D2A9-647273E8E7B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66C15E0-AD48-0154-8247-DF3CD3AE9DF4}"/>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8" name="Espace réservé du pied de page 7">
            <a:extLst>
              <a:ext uri="{FF2B5EF4-FFF2-40B4-BE49-F238E27FC236}">
                <a16:creationId xmlns:a16="http://schemas.microsoft.com/office/drawing/2014/main" id="{107D30C5-04E0-8332-9705-A452AFB27E4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23FB8F0-A1B7-5B5F-F00A-9D4078318645}"/>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1090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292445-0928-D1E2-E070-59F37ED4599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BEDA16A-8964-6EC7-0B10-37E83DF797B3}"/>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4" name="Espace réservé du pied de page 3">
            <a:extLst>
              <a:ext uri="{FF2B5EF4-FFF2-40B4-BE49-F238E27FC236}">
                <a16:creationId xmlns:a16="http://schemas.microsoft.com/office/drawing/2014/main" id="{56B398E5-1FBE-8713-EBA8-F119CB8E6E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4543886-BB5C-A611-A25E-71A2CA43977E}"/>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141262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CC8092-706A-973F-3BB5-2407ED69F4AC}"/>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3" name="Espace réservé du pied de page 2">
            <a:extLst>
              <a:ext uri="{FF2B5EF4-FFF2-40B4-BE49-F238E27FC236}">
                <a16:creationId xmlns:a16="http://schemas.microsoft.com/office/drawing/2014/main" id="{8CF65733-3623-27A2-B4B6-31320D8E854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CCE623C-BD12-A592-BDE3-2BA180A4827E}"/>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347286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0FAA7-B14E-0549-F214-E95B25D60C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C0FED6A-3D22-6844-FE92-EA940612C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9E794B2-3B24-0B7D-6598-A2ADD6947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F178381-128E-C2AE-52B3-FD6D120B92CA}"/>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6" name="Espace réservé du pied de page 5">
            <a:extLst>
              <a:ext uri="{FF2B5EF4-FFF2-40B4-BE49-F238E27FC236}">
                <a16:creationId xmlns:a16="http://schemas.microsoft.com/office/drawing/2014/main" id="{AD3CF3C8-823A-0D09-8D38-133D6A1339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984D141-7F38-A489-8F27-6673612DEB6E}"/>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155790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4651C-074E-2914-161F-74DFB72C1ED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013322F-5D3B-6D68-A56B-AB619E4B2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43890E8-1125-F36D-60D6-71376B614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17DFF5-09EE-31FB-96E5-1A9164BE282E}"/>
              </a:ext>
            </a:extLst>
          </p:cNvPr>
          <p:cNvSpPr>
            <a:spLocks noGrp="1"/>
          </p:cNvSpPr>
          <p:nvPr>
            <p:ph type="dt" sz="half" idx="10"/>
          </p:nvPr>
        </p:nvSpPr>
        <p:spPr/>
        <p:txBody>
          <a:bodyPr/>
          <a:lstStyle/>
          <a:p>
            <a:fld id="{96FBDCEA-36FB-1140-BCD9-4933EECE0D2B}" type="datetimeFigureOut">
              <a:rPr lang="fr-FR" smtClean="0"/>
              <a:t>11/06/2026</a:t>
            </a:fld>
            <a:endParaRPr lang="fr-FR"/>
          </a:p>
        </p:txBody>
      </p:sp>
      <p:sp>
        <p:nvSpPr>
          <p:cNvPr id="6" name="Espace réservé du pied de page 5">
            <a:extLst>
              <a:ext uri="{FF2B5EF4-FFF2-40B4-BE49-F238E27FC236}">
                <a16:creationId xmlns:a16="http://schemas.microsoft.com/office/drawing/2014/main" id="{FA9829B0-365D-637C-150A-EEB19C55925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AD403A-451C-9934-C64E-3DEB52D4CF7D}"/>
              </a:ext>
            </a:extLst>
          </p:cNvPr>
          <p:cNvSpPr>
            <a:spLocks noGrp="1"/>
          </p:cNvSpPr>
          <p:nvPr>
            <p:ph type="sldNum" sz="quarter" idx="12"/>
          </p:nvPr>
        </p:nvSpPr>
        <p:spPr/>
        <p:txBody>
          <a:bodyPr/>
          <a:lstStyle/>
          <a:p>
            <a:fld id="{F7C660E5-56AD-8947-B3DD-A47400E85B12}" type="slidenum">
              <a:rPr lang="fr-FR" smtClean="0"/>
              <a:t>‹N°›</a:t>
            </a:fld>
            <a:endParaRPr lang="fr-FR"/>
          </a:p>
        </p:txBody>
      </p:sp>
    </p:spTree>
    <p:extLst>
      <p:ext uri="{BB962C8B-B14F-4D97-AF65-F5344CB8AC3E}">
        <p14:creationId xmlns:p14="http://schemas.microsoft.com/office/powerpoint/2010/main" val="141597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CD975D-CE5E-B0F4-F33E-BAC2B8BB34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C80BEBD-0F76-628B-4C5F-745341A291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DE7786A-AAD3-6F35-A153-632ED3882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BDCEA-36FB-1140-BCD9-4933EECE0D2B}" type="datetimeFigureOut">
              <a:rPr lang="fr-FR" smtClean="0"/>
              <a:t>11/06/2026</a:t>
            </a:fld>
            <a:endParaRPr lang="fr-FR"/>
          </a:p>
        </p:txBody>
      </p:sp>
      <p:sp>
        <p:nvSpPr>
          <p:cNvPr id="5" name="Espace réservé du pied de page 4">
            <a:extLst>
              <a:ext uri="{FF2B5EF4-FFF2-40B4-BE49-F238E27FC236}">
                <a16:creationId xmlns:a16="http://schemas.microsoft.com/office/drawing/2014/main" id="{B0858BEC-D51E-045F-2D8D-280C9A280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C56DBB1-8E82-5E6D-435A-20958223E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660E5-56AD-8947-B3DD-A47400E85B12}" type="slidenum">
              <a:rPr lang="fr-FR" smtClean="0"/>
              <a:t>‹N°›</a:t>
            </a:fld>
            <a:endParaRPr lang="fr-FR"/>
          </a:p>
        </p:txBody>
      </p:sp>
    </p:spTree>
    <p:extLst>
      <p:ext uri="{BB962C8B-B14F-4D97-AF65-F5344CB8AC3E}">
        <p14:creationId xmlns:p14="http://schemas.microsoft.com/office/powerpoint/2010/main" val="251525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4C6C58-57D1-001E-234F-2580C4815722}"/>
              </a:ext>
            </a:extLst>
          </p:cNvPr>
          <p:cNvSpPr>
            <a:spLocks noGrp="1"/>
          </p:cNvSpPr>
          <p:nvPr>
            <p:ph type="ctrTitle"/>
          </p:nvPr>
        </p:nvSpPr>
        <p:spPr>
          <a:xfrm>
            <a:off x="0" y="871805"/>
            <a:ext cx="12191999" cy="3336968"/>
          </a:xfrm>
        </p:spPr>
        <p:txBody>
          <a:bodyPr>
            <a:normAutofit/>
          </a:bodyPr>
          <a:lstStyle/>
          <a:p>
            <a:r>
              <a:rPr lang="fr-FR" sz="8800" dirty="0">
                <a:solidFill>
                  <a:schemeClr val="bg1"/>
                </a:solidFill>
                <a:latin typeface="Baskerville Old Face" panose="02020602080505020303" pitchFamily="18" charset="77"/>
              </a:rPr>
              <a:t>SPA MARIN</a:t>
            </a:r>
            <a:br>
              <a:rPr lang="fr-FR" sz="8800" dirty="0">
                <a:solidFill>
                  <a:schemeClr val="bg1"/>
                </a:solidFill>
                <a:latin typeface="Baskerville Old Face" panose="02020602080505020303" pitchFamily="18" charset="77"/>
              </a:rPr>
            </a:br>
            <a:r>
              <a:rPr lang="fr-FR" sz="8800" dirty="0">
                <a:solidFill>
                  <a:schemeClr val="bg1"/>
                </a:solidFill>
                <a:latin typeface="Baskerville Old Face" panose="02020602080505020303" pitchFamily="18" charset="77"/>
              </a:rPr>
              <a:t>CECILE ARNOUX</a:t>
            </a:r>
          </a:p>
        </p:txBody>
      </p:sp>
      <p:sp>
        <p:nvSpPr>
          <p:cNvPr id="3" name="Sous-titre 2">
            <a:extLst>
              <a:ext uri="{FF2B5EF4-FFF2-40B4-BE49-F238E27FC236}">
                <a16:creationId xmlns:a16="http://schemas.microsoft.com/office/drawing/2014/main" id="{641CA3C7-5D02-00F3-FB4D-A234410D2BAE}"/>
              </a:ext>
            </a:extLst>
          </p:cNvPr>
          <p:cNvSpPr>
            <a:spLocks noGrp="1"/>
          </p:cNvSpPr>
          <p:nvPr>
            <p:ph type="subTitle" idx="1"/>
          </p:nvPr>
        </p:nvSpPr>
        <p:spPr>
          <a:xfrm>
            <a:off x="1" y="4724594"/>
            <a:ext cx="12191998" cy="1655762"/>
          </a:xfrm>
        </p:spPr>
        <p:txBody>
          <a:bodyPr/>
          <a:lstStyle/>
          <a:p>
            <a:endParaRPr lang="fr-FR" dirty="0"/>
          </a:p>
          <a:p>
            <a:r>
              <a:rPr lang="fr-FR" sz="3600" dirty="0">
                <a:solidFill>
                  <a:schemeClr val="bg1"/>
                </a:solidFill>
                <a:latin typeface="Baskerville Old Face" panose="02020602080505020303" pitchFamily="18" charset="77"/>
              </a:rPr>
              <a:t>CARTE DES SOINS </a:t>
            </a:r>
          </a:p>
        </p:txBody>
      </p:sp>
      <p:sp>
        <p:nvSpPr>
          <p:cNvPr id="6" name="Rectangle 5">
            <a:extLst>
              <a:ext uri="{FF2B5EF4-FFF2-40B4-BE49-F238E27FC236}">
                <a16:creationId xmlns:a16="http://schemas.microsoft.com/office/drawing/2014/main" id="{7F3D6C50-F39E-1A7A-A21B-3EAA71325D75}"/>
              </a:ext>
            </a:extLst>
          </p:cNvPr>
          <p:cNvSpPr/>
          <p:nvPr/>
        </p:nvSpPr>
        <p:spPr>
          <a:xfrm>
            <a:off x="3691055" y="4613013"/>
            <a:ext cx="4661210" cy="45719"/>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D3506F3-A6F4-69BC-7636-8EEB00365565}"/>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5544156" y="340656"/>
            <a:ext cx="955008" cy="930573"/>
          </a:xfrm>
          <a:prstGeom prst="rect">
            <a:avLst/>
          </a:prstGeom>
        </p:spPr>
      </p:pic>
    </p:spTree>
    <p:extLst>
      <p:ext uri="{BB962C8B-B14F-4D97-AF65-F5344CB8AC3E}">
        <p14:creationId xmlns:p14="http://schemas.microsoft.com/office/powerpoint/2010/main" val="2662996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 SOIN DU VISAGE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ANTI-AGE KOBIDO</a:t>
            </a:r>
          </a:p>
        </p:txBody>
      </p:sp>
      <p:sp>
        <p:nvSpPr>
          <p:cNvPr id="9" name="Rectangle 8">
            <a:extLst>
              <a:ext uri="{FF2B5EF4-FFF2-40B4-BE49-F238E27FC236}">
                <a16:creationId xmlns:a16="http://schemas.microsoft.com/office/drawing/2014/main" id="{16D87001-2C26-CD9C-EBA1-37B0795803EE}"/>
              </a:ext>
            </a:extLst>
          </p:cNvPr>
          <p:cNvSpPr/>
          <p:nvPr/>
        </p:nvSpPr>
        <p:spPr>
          <a:xfrm>
            <a:off x="9939" y="1648481"/>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106878" y="2044701"/>
            <a:ext cx="12085122" cy="481329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0" i="0" u="none" strike="noStrike" dirty="0">
                <a:solidFill>
                  <a:schemeClr val="bg1"/>
                </a:solidFill>
                <a:effectLst/>
                <a:latin typeface="Perpetua" panose="02020502060401020303" pitchFamily="18" charset="77"/>
              </a:rPr>
              <a:t>Le soin du visage </a:t>
            </a:r>
            <a:r>
              <a:rPr lang="fr-FR" sz="2400" b="0" i="0" u="none" strike="noStrike" dirty="0" err="1">
                <a:solidFill>
                  <a:schemeClr val="bg1"/>
                </a:solidFill>
                <a:effectLst/>
                <a:latin typeface="Perpetua" panose="02020502060401020303" pitchFamily="18" charset="77"/>
              </a:rPr>
              <a:t>Kobido</a:t>
            </a:r>
            <a:r>
              <a:rPr lang="fr-FR" sz="2400" b="0" i="0" u="none" strike="noStrike" dirty="0">
                <a:solidFill>
                  <a:schemeClr val="bg1"/>
                </a:solidFill>
                <a:effectLst/>
                <a:latin typeface="Perpetua" panose="02020502060401020303" pitchFamily="18" charset="77"/>
              </a:rPr>
              <a:t> est plus qu'un massage, c'est un art traditionnel Japonais.</a:t>
            </a:r>
            <a:br>
              <a:rPr lang="fr-FR" sz="2400" b="0" i="0" u="none" strike="noStrike" dirty="0">
                <a:solidFill>
                  <a:schemeClr val="bg1"/>
                </a:solidFill>
                <a:effectLst/>
                <a:latin typeface="Perpetua" panose="02020502060401020303" pitchFamily="18" charset="77"/>
              </a:rPr>
            </a:br>
            <a:r>
              <a:rPr lang="fr-FR" sz="2400" b="0" i="0" u="none" strike="noStrike" dirty="0">
                <a:solidFill>
                  <a:schemeClr val="bg1"/>
                </a:solidFill>
                <a:effectLst/>
                <a:latin typeface="Perpetua" panose="02020502060401020303" pitchFamily="18" charset="77"/>
              </a:rPr>
              <a:t>Le </a:t>
            </a:r>
            <a:r>
              <a:rPr lang="fr-FR" sz="2400" b="0" i="0" u="none" strike="noStrike" dirty="0" err="1">
                <a:solidFill>
                  <a:schemeClr val="bg1"/>
                </a:solidFill>
                <a:effectLst/>
                <a:latin typeface="Perpetua" panose="02020502060401020303" pitchFamily="18" charset="77"/>
              </a:rPr>
              <a:t>Kobido</a:t>
            </a:r>
            <a:r>
              <a:rPr lang="fr-FR" sz="2400" b="0" i="0" u="none" strike="noStrike" dirty="0">
                <a:solidFill>
                  <a:schemeClr val="bg1"/>
                </a:solidFill>
                <a:effectLst/>
                <a:latin typeface="Perpetua" panose="02020502060401020303" pitchFamily="18" charset="77"/>
              </a:rPr>
              <a:t> est un massage du visage extrêmement complexe. Il est considéré comme l'un des massages faciaux les plus sophistiqué au monde et permet à la fois de sublimer l'âge, de lâcher prise et de rééquilibrer l'énergie vitale.</a:t>
            </a:r>
          </a:p>
          <a:p>
            <a:pPr algn="l"/>
            <a:r>
              <a:rPr lang="fr-FR" sz="2400" b="0" i="0" u="none" strike="noStrike" dirty="0">
                <a:solidFill>
                  <a:schemeClr val="bg1"/>
                </a:solidFill>
                <a:effectLst/>
                <a:latin typeface="Perpetua" panose="02020502060401020303" pitchFamily="18" charset="77"/>
              </a:rPr>
              <a:t>Le </a:t>
            </a:r>
            <a:r>
              <a:rPr lang="fr-FR" sz="2400" b="0" i="0" u="none" strike="noStrike" dirty="0" err="1">
                <a:solidFill>
                  <a:schemeClr val="bg1"/>
                </a:solidFill>
                <a:effectLst/>
                <a:latin typeface="Perpetua" panose="02020502060401020303" pitchFamily="18" charset="77"/>
              </a:rPr>
              <a:t>Kobido</a:t>
            </a:r>
            <a:r>
              <a:rPr lang="fr-FR" sz="2400" b="0" i="0" u="none" strike="noStrike" dirty="0">
                <a:solidFill>
                  <a:schemeClr val="bg1"/>
                </a:solidFill>
                <a:effectLst/>
                <a:latin typeface="Perpetua" panose="02020502060401020303" pitchFamily="18" charset="77"/>
              </a:rPr>
              <a:t> intervient au niveau des méridiens et des points d'acupuncture. Ce secret de jeunesse des impératrices japonaises a beaucoup d'avantages :</a:t>
            </a:r>
          </a:p>
          <a:p>
            <a:pPr algn="l"/>
            <a:r>
              <a:rPr lang="fr-FR" sz="2400" b="0" i="0" u="none" strike="noStrike" dirty="0">
                <a:solidFill>
                  <a:schemeClr val="bg1"/>
                </a:solidFill>
                <a:effectLst/>
                <a:latin typeface="Perpetua" panose="02020502060401020303" pitchFamily="18" charset="77"/>
              </a:rPr>
              <a:t>Il atténue les rides profondes et lift le visage</a:t>
            </a:r>
          </a:p>
          <a:p>
            <a:pPr algn="l"/>
            <a:r>
              <a:rPr lang="fr-FR" sz="2400" b="0" i="0" u="none" strike="noStrike" dirty="0">
                <a:solidFill>
                  <a:schemeClr val="bg1"/>
                </a:solidFill>
                <a:effectLst/>
                <a:latin typeface="Perpetua" panose="02020502060401020303" pitchFamily="18" charset="77"/>
              </a:rPr>
              <a:t>Il élimine le stress en relaxant les muscles du visage et la nuque</a:t>
            </a:r>
          </a:p>
          <a:p>
            <a:pPr algn="l"/>
            <a:r>
              <a:rPr lang="fr-FR" sz="2400" b="0" i="0" u="none" strike="noStrike" dirty="0">
                <a:solidFill>
                  <a:schemeClr val="bg1"/>
                </a:solidFill>
                <a:effectLst/>
                <a:latin typeface="Perpetua" panose="02020502060401020303" pitchFamily="18" charset="77"/>
              </a:rPr>
              <a:t>Il active la circulation sanguine et la production naturelle de collagène</a:t>
            </a:r>
          </a:p>
          <a:p>
            <a:pPr algn="l"/>
            <a:r>
              <a:rPr lang="fr-FR" sz="2400" b="0" i="0" u="none" strike="noStrike" dirty="0">
                <a:solidFill>
                  <a:schemeClr val="bg1"/>
                </a:solidFill>
                <a:effectLst/>
                <a:latin typeface="Perpetua" panose="02020502060401020303" pitchFamily="18" charset="77"/>
              </a:rPr>
              <a:t>Il efface les signes de fatigue</a:t>
            </a:r>
          </a:p>
          <a:p>
            <a:pPr algn="l"/>
            <a:r>
              <a:rPr lang="fr-FR" sz="2400" b="0" i="0" u="none" strike="noStrike" dirty="0">
                <a:solidFill>
                  <a:schemeClr val="bg1"/>
                </a:solidFill>
                <a:effectLst/>
                <a:latin typeface="Perpetua" panose="02020502060401020303" pitchFamily="18" charset="77"/>
              </a:rPr>
              <a:t>Le </a:t>
            </a:r>
            <a:r>
              <a:rPr lang="fr-FR" sz="2400" b="0" i="0" u="none" strike="noStrike" dirty="0" err="1">
                <a:solidFill>
                  <a:schemeClr val="bg1"/>
                </a:solidFill>
                <a:effectLst/>
                <a:latin typeface="Perpetua" panose="02020502060401020303" pitchFamily="18" charset="77"/>
              </a:rPr>
              <a:t>Kobido</a:t>
            </a:r>
            <a:r>
              <a:rPr lang="fr-FR" sz="2400" b="0" i="0" u="none" strike="noStrike" dirty="0">
                <a:solidFill>
                  <a:schemeClr val="bg1"/>
                </a:solidFill>
                <a:effectLst/>
                <a:latin typeface="Perpetua" panose="02020502060401020303" pitchFamily="18" charset="77"/>
              </a:rPr>
              <a:t> procure une sensation de légèreté et de bien-être instantanée du corps entier</a:t>
            </a:r>
          </a:p>
          <a:p>
            <a:pPr marL="0" indent="0">
              <a:buNone/>
            </a:pPr>
            <a:br>
              <a:rPr lang="fr-FR" sz="1600" dirty="0"/>
            </a:br>
            <a:endParaRPr lang="fr-FR" sz="2400" dirty="0">
              <a:solidFill>
                <a:schemeClr val="bg1"/>
              </a:solidFill>
              <a:latin typeface="Perpetua" panose="02020502060401020303" pitchFamily="18" charset="77"/>
            </a:endParaRPr>
          </a:p>
        </p:txBody>
      </p:sp>
    </p:spTree>
    <p:extLst>
      <p:ext uri="{BB962C8B-B14F-4D97-AF65-F5344CB8AC3E}">
        <p14:creationId xmlns:p14="http://schemas.microsoft.com/office/powerpoint/2010/main" val="80269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328732"/>
            <a:ext cx="10515600" cy="1325563"/>
          </a:xfrm>
        </p:spPr>
        <p:txBody>
          <a:bodyPr>
            <a:normAutofit/>
          </a:bodyPr>
          <a:lstStyle/>
          <a:p>
            <a:pPr algn="ctr"/>
            <a:r>
              <a:rPr lang="fr-FR" sz="3200" dirty="0">
                <a:solidFill>
                  <a:schemeClr val="bg1"/>
                </a:solidFill>
                <a:latin typeface="Baskerville Old Face" panose="02020602080505020303" pitchFamily="18" charset="77"/>
              </a:rPr>
              <a:t>LE SOIN DU VISAGE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ANTI-AGE KOBIDO</a:t>
            </a:r>
          </a:p>
        </p:txBody>
      </p:sp>
      <p:sp>
        <p:nvSpPr>
          <p:cNvPr id="9" name="Rectangle 8">
            <a:extLst>
              <a:ext uri="{FF2B5EF4-FFF2-40B4-BE49-F238E27FC236}">
                <a16:creationId xmlns:a16="http://schemas.microsoft.com/office/drawing/2014/main" id="{16D87001-2C26-CD9C-EBA1-37B0795803EE}"/>
              </a:ext>
            </a:extLst>
          </p:cNvPr>
          <p:cNvSpPr/>
          <p:nvPr/>
        </p:nvSpPr>
        <p:spPr>
          <a:xfrm>
            <a:off x="12155"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6" name="Tableau 6">
            <a:extLst>
              <a:ext uri="{FF2B5EF4-FFF2-40B4-BE49-F238E27FC236}">
                <a16:creationId xmlns:a16="http://schemas.microsoft.com/office/drawing/2014/main" id="{056EA3B2-8BD2-A2A3-CEFF-70291CFFFDC4}"/>
              </a:ext>
            </a:extLst>
          </p:cNvPr>
          <p:cNvGraphicFramePr>
            <a:graphicFrameLocks noGrp="1"/>
          </p:cNvGraphicFramePr>
          <p:nvPr>
            <p:extLst>
              <p:ext uri="{D42A27DB-BD31-4B8C-83A1-F6EECF244321}">
                <p14:modId xmlns:p14="http://schemas.microsoft.com/office/powerpoint/2010/main" val="1516065550"/>
              </p:ext>
            </p:extLst>
          </p:nvPr>
        </p:nvGraphicFramePr>
        <p:xfrm>
          <a:off x="481235" y="2159527"/>
          <a:ext cx="10814161" cy="4333347"/>
        </p:xfrm>
        <a:graphic>
          <a:graphicData uri="http://schemas.openxmlformats.org/drawingml/2006/table">
            <a:tbl>
              <a:tblPr firstRow="1" bandRow="1">
                <a:tableStyleId>{5C22544A-7EE6-4342-B048-85BDC9FD1C3A}</a:tableStyleId>
              </a:tblPr>
              <a:tblGrid>
                <a:gridCol w="4690516">
                  <a:extLst>
                    <a:ext uri="{9D8B030D-6E8A-4147-A177-3AD203B41FA5}">
                      <a16:colId xmlns:a16="http://schemas.microsoft.com/office/drawing/2014/main" val="52372237"/>
                    </a:ext>
                  </a:extLst>
                </a:gridCol>
                <a:gridCol w="2773160">
                  <a:extLst>
                    <a:ext uri="{9D8B030D-6E8A-4147-A177-3AD203B41FA5}">
                      <a16:colId xmlns:a16="http://schemas.microsoft.com/office/drawing/2014/main" val="652987033"/>
                    </a:ext>
                  </a:extLst>
                </a:gridCol>
                <a:gridCol w="1658595">
                  <a:extLst>
                    <a:ext uri="{9D8B030D-6E8A-4147-A177-3AD203B41FA5}">
                      <a16:colId xmlns:a16="http://schemas.microsoft.com/office/drawing/2014/main" val="674274441"/>
                    </a:ext>
                  </a:extLst>
                </a:gridCol>
                <a:gridCol w="1691890">
                  <a:extLst>
                    <a:ext uri="{9D8B030D-6E8A-4147-A177-3AD203B41FA5}">
                      <a16:colId xmlns:a16="http://schemas.microsoft.com/office/drawing/2014/main" val="2736528756"/>
                    </a:ext>
                  </a:extLst>
                </a:gridCol>
              </a:tblGrid>
              <a:tr h="1093419">
                <a:tc>
                  <a:txBody>
                    <a:bodyPr/>
                    <a:lstStyle/>
                    <a:p>
                      <a:pPr marL="457200" lvl="1" algn="l" defTabSz="914400" rtl="0" eaLnBrk="1" fontAlgn="ctr" latinLnBrk="0" hangingPunct="1"/>
                      <a:r>
                        <a:rPr lang="fr-FR" sz="1800" b="1" i="0" u="none" strike="noStrike" kern="1200" dirty="0">
                          <a:solidFill>
                            <a:schemeClr val="bg1"/>
                          </a:solidFill>
                          <a:effectLst/>
                          <a:latin typeface="Perpetua" panose="02020502060401020303" pitchFamily="18" charset="0"/>
                          <a:ea typeface="+mn-ea"/>
                          <a:cs typeface="+mn-cs"/>
                        </a:rPr>
                        <a:t>SOINS DU VISAGE KOBIDO</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6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          Durée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6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Prix Solo Semaine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6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Prix Duo /pers.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1619964">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endParaRPr lang="fr-FR" sz="1800" b="0" i="0" u="none" strike="noStrike" kern="1200" dirty="0">
                        <a:solidFill>
                          <a:schemeClr val="bg1"/>
                        </a:solidFill>
                        <a:effectLst/>
                        <a:latin typeface="Perpetua" panose="02020502060401020303" pitchFamily="18" charset="0"/>
                        <a:ea typeface="+mn-ea"/>
                        <a:cs typeface="+mn-cs"/>
                      </a:endParaRPr>
                    </a:p>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Anti-âge KOBIDO réalisé avec l’Elixir de Pen Lan aux concentrés actifs Marins revitalisants combiné à un massage du cuir chevelu</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        1h30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155€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180€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7539"/>
                  </a:ext>
                </a:extLst>
              </a:tr>
              <a:tr h="1619964">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endParaRPr lang="fr-FR" sz="1800" b="0" i="0" u="none" strike="noStrike" kern="1200" dirty="0">
                        <a:solidFill>
                          <a:schemeClr val="bg1"/>
                        </a:solidFill>
                        <a:effectLst/>
                        <a:latin typeface="Perpetua" panose="02020502060401020303" pitchFamily="18" charset="0"/>
                        <a:ea typeface="+mn-ea"/>
                        <a:cs typeface="+mn-cs"/>
                      </a:endParaRPr>
                    </a:p>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complet de nettoyage de peau avec Gommage et Peeling durant 30 min suivi du </a:t>
                      </a:r>
                    </a:p>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Anti-âge KOBIDO</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        2h15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220€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endParaRPr lang="fr-FR" sz="1800" b="0" i="0" u="none" strike="noStrike" kern="1200" dirty="0">
                        <a:solidFill>
                          <a:schemeClr val="bg1"/>
                        </a:solidFill>
                        <a:effectLst/>
                        <a:latin typeface="Perpetua" panose="02020502060401020303" pitchFamily="18" charset="0"/>
                        <a:ea typeface="+mn-ea"/>
                        <a:cs typeface="+mn-cs"/>
                      </a:endParaRPr>
                    </a:p>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260€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437200"/>
                  </a:ext>
                </a:extLst>
              </a:tr>
            </a:tbl>
          </a:graphicData>
        </a:graphic>
      </p:graphicFrame>
      <p:sp>
        <p:nvSpPr>
          <p:cNvPr id="11" name="Espace réservé du contenu 10">
            <a:extLst>
              <a:ext uri="{FF2B5EF4-FFF2-40B4-BE49-F238E27FC236}">
                <a16:creationId xmlns:a16="http://schemas.microsoft.com/office/drawing/2014/main" id="{DA4E98DA-6C19-4D26-C4DE-19906BC237F8}"/>
              </a:ext>
            </a:extLst>
          </p:cNvPr>
          <p:cNvSpPr>
            <a:spLocks noGrp="1"/>
          </p:cNvSpPr>
          <p:nvPr>
            <p:ph idx="1"/>
          </p:nvPr>
        </p:nvSpPr>
        <p:spPr>
          <a:xfrm flipV="1">
            <a:off x="546265" y="6176963"/>
            <a:ext cx="11123781" cy="118340"/>
          </a:xfrm>
        </p:spPr>
        <p:txBody>
          <a:bodyPr>
            <a:normAutofit fontScale="25000" lnSpcReduction="20000"/>
          </a:bodyPr>
          <a:lstStyle/>
          <a:p>
            <a:pPr marL="0" indent="0">
              <a:buNone/>
            </a:pPr>
            <a:r>
              <a:rPr lang="fr-FR" dirty="0"/>
              <a:t>                                                                                                                            </a:t>
            </a:r>
          </a:p>
        </p:txBody>
      </p:sp>
    </p:spTree>
    <p:extLst>
      <p:ext uri="{BB962C8B-B14F-4D97-AF65-F5344CB8AC3E}">
        <p14:creationId xmlns:p14="http://schemas.microsoft.com/office/powerpoint/2010/main" val="4068329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SOINS DU CORPS</a:t>
            </a:r>
          </a:p>
        </p:txBody>
      </p:sp>
      <p:sp>
        <p:nvSpPr>
          <p:cNvPr id="9" name="Rectangle 8">
            <a:extLst>
              <a:ext uri="{FF2B5EF4-FFF2-40B4-BE49-F238E27FC236}">
                <a16:creationId xmlns:a16="http://schemas.microsoft.com/office/drawing/2014/main" id="{16D87001-2C26-CD9C-EBA1-37B0795803EE}"/>
              </a:ext>
            </a:extLst>
          </p:cNvPr>
          <p:cNvSpPr/>
          <p:nvPr/>
        </p:nvSpPr>
        <p:spPr>
          <a:xfrm>
            <a:off x="0" y="16779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pic>
        <p:nvPicPr>
          <p:cNvPr id="12" name="Espace réservé du contenu 4">
            <a:extLst>
              <a:ext uri="{FF2B5EF4-FFF2-40B4-BE49-F238E27FC236}">
                <a16:creationId xmlns:a16="http://schemas.microsoft.com/office/drawing/2014/main" id="{9B3AD7D5-DB69-859A-E230-3CD0DA5A436C}"/>
              </a:ext>
            </a:extLst>
          </p:cNvPr>
          <p:cNvPicPr>
            <a:picLocks noGrp="1" noChangeAspect="1"/>
          </p:cNvPicPr>
          <p:nvPr>
            <p:ph idx="1"/>
          </p:nvPr>
        </p:nvPicPr>
        <p:blipFill>
          <a:blip r:embed="rId4"/>
          <a:stretch>
            <a:fillRect/>
          </a:stretch>
        </p:blipFill>
        <p:spPr>
          <a:xfrm>
            <a:off x="838200" y="2085975"/>
            <a:ext cx="10443211"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4827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SOINS DU CORPS</a:t>
            </a:r>
          </a:p>
        </p:txBody>
      </p:sp>
      <p:sp>
        <p:nvSpPr>
          <p:cNvPr id="9" name="Rectangle 8">
            <a:extLst>
              <a:ext uri="{FF2B5EF4-FFF2-40B4-BE49-F238E27FC236}">
                <a16:creationId xmlns:a16="http://schemas.microsoft.com/office/drawing/2014/main" id="{16D87001-2C26-CD9C-EBA1-37B0795803EE}"/>
              </a:ext>
            </a:extLst>
          </p:cNvPr>
          <p:cNvSpPr/>
          <p:nvPr/>
        </p:nvSpPr>
        <p:spPr>
          <a:xfrm>
            <a:off x="33935"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3" name="Tableau 6">
            <a:extLst>
              <a:ext uri="{FF2B5EF4-FFF2-40B4-BE49-F238E27FC236}">
                <a16:creationId xmlns:a16="http://schemas.microsoft.com/office/drawing/2014/main" id="{3A91AD90-A8EA-7B24-CD3D-493232D53397}"/>
              </a:ext>
            </a:extLst>
          </p:cNvPr>
          <p:cNvGraphicFramePr>
            <a:graphicFrameLocks noGrp="1"/>
          </p:cNvGraphicFramePr>
          <p:nvPr>
            <p:extLst>
              <p:ext uri="{D42A27DB-BD31-4B8C-83A1-F6EECF244321}">
                <p14:modId xmlns:p14="http://schemas.microsoft.com/office/powerpoint/2010/main" val="1162719367"/>
              </p:ext>
            </p:extLst>
          </p:nvPr>
        </p:nvGraphicFramePr>
        <p:xfrm>
          <a:off x="838200" y="2137432"/>
          <a:ext cx="10442444" cy="4273823"/>
        </p:xfrm>
        <a:graphic>
          <a:graphicData uri="http://schemas.openxmlformats.org/drawingml/2006/table">
            <a:tbl>
              <a:tblPr firstRow="1" bandRow="1">
                <a:tableStyleId>{5C22544A-7EE6-4342-B048-85BDC9FD1C3A}</a:tableStyleId>
              </a:tblPr>
              <a:tblGrid>
                <a:gridCol w="8293305">
                  <a:extLst>
                    <a:ext uri="{9D8B030D-6E8A-4147-A177-3AD203B41FA5}">
                      <a16:colId xmlns:a16="http://schemas.microsoft.com/office/drawing/2014/main" val="52372237"/>
                    </a:ext>
                  </a:extLst>
                </a:gridCol>
                <a:gridCol w="962498">
                  <a:extLst>
                    <a:ext uri="{9D8B030D-6E8A-4147-A177-3AD203B41FA5}">
                      <a16:colId xmlns:a16="http://schemas.microsoft.com/office/drawing/2014/main" val="652987033"/>
                    </a:ext>
                  </a:extLst>
                </a:gridCol>
                <a:gridCol w="1186641">
                  <a:extLst>
                    <a:ext uri="{9D8B030D-6E8A-4147-A177-3AD203B41FA5}">
                      <a16:colId xmlns:a16="http://schemas.microsoft.com/office/drawing/2014/main" val="674274441"/>
                    </a:ext>
                  </a:extLst>
                </a:gridCol>
              </a:tblGrid>
              <a:tr h="929066">
                <a:tc>
                  <a:txBody>
                    <a:bodyPr/>
                    <a:lstStyle/>
                    <a:p>
                      <a:pPr lvl="1" algn="l" fontAlgn="ctr"/>
                      <a:r>
                        <a:rPr lang="fr-FR" sz="2000" b="1" i="0" u="none" strike="noStrike" dirty="0">
                          <a:solidFill>
                            <a:schemeClr val="bg1"/>
                          </a:solidFill>
                          <a:effectLst/>
                          <a:latin typeface="Baskerville Old Face" panose="02020602080505020303" pitchFamily="18" charset="77"/>
                        </a:rPr>
                        <a:t> </a:t>
                      </a:r>
                      <a:r>
                        <a:rPr lang="fr-FR" sz="2400" b="0" i="0" u="none" strike="noStrike" dirty="0">
                          <a:solidFill>
                            <a:schemeClr val="bg1"/>
                          </a:solidFill>
                          <a:effectLst/>
                          <a:latin typeface="Perpetua" panose="02020502060401020303" pitchFamily="18" charset="77"/>
                        </a:rPr>
                        <a:t>CARTE DES SOINS DU CORPS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2098914">
                <a:tc>
                  <a:txBody>
                    <a:bodyPr/>
                    <a:lstStyle/>
                    <a:p>
                      <a:pPr lvl="1" algn="l" rtl="0" fontAlgn="ctr"/>
                      <a:r>
                        <a:rPr lang="fr-FR" sz="2800" b="1" i="0" u="none" strike="noStrike" kern="1200" dirty="0">
                          <a:solidFill>
                            <a:schemeClr val="bg1"/>
                          </a:solidFill>
                          <a:effectLst/>
                          <a:latin typeface="Perpetua" panose="02020502060401020303" pitchFamily="18" charset="77"/>
                          <a:ea typeface="+mn-ea"/>
                          <a:cs typeface="+mn-cs"/>
                        </a:rPr>
                        <a:t>GOMMAGE CORPOREL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Gommage THALASPA à la Coquille d'Huîtres et aux cristaux de Sels Marins Energisants. Enveloppement d'</a:t>
                      </a:r>
                      <a:r>
                        <a:rPr lang="fr-FR" sz="2000" b="0" i="0" u="none" strike="noStrike" dirty="0" err="1">
                          <a:solidFill>
                            <a:schemeClr val="bg1"/>
                          </a:solidFill>
                          <a:effectLst/>
                          <a:latin typeface="Perpetua" panose="02020502060401020303" pitchFamily="18" charset="0"/>
                        </a:rPr>
                        <a:t>oshiboris</a:t>
                      </a:r>
                      <a:r>
                        <a:rPr lang="fr-FR" sz="2000" b="0" i="0" u="none" strike="noStrike" dirty="0">
                          <a:solidFill>
                            <a:schemeClr val="bg1"/>
                          </a:solidFill>
                          <a:effectLst/>
                          <a:latin typeface="Perpetua" panose="02020502060401020303" pitchFamily="18" charset="0"/>
                        </a:rPr>
                        <a:t> chaudes et diffusion d'huiles essentielles d'</a:t>
                      </a:r>
                      <a:r>
                        <a:rPr lang="fr-FR" sz="2000" b="0" i="0" u="none" strike="noStrike" dirty="0" err="1">
                          <a:solidFill>
                            <a:schemeClr val="bg1"/>
                          </a:solidFill>
                          <a:effectLst/>
                          <a:latin typeface="Perpetua" panose="02020502060401020303" pitchFamily="18" charset="0"/>
                        </a:rPr>
                        <a:t>Eucaliptus</a:t>
                      </a:r>
                      <a:r>
                        <a:rPr lang="fr-FR" sz="2000" b="0" i="0" u="none" strike="noStrike" dirty="0">
                          <a:solidFill>
                            <a:schemeClr val="bg1"/>
                          </a:solidFill>
                          <a:effectLst/>
                          <a:latin typeface="Perpetua" panose="02020502060401020303" pitchFamily="18" charset="0"/>
                        </a:rPr>
                        <a:t> </a:t>
                      </a:r>
                      <a:r>
                        <a:rPr lang="fr-FR" sz="2000" b="0" i="0" u="none" strike="noStrike" dirty="0" err="1">
                          <a:solidFill>
                            <a:schemeClr val="bg1"/>
                          </a:solidFill>
                          <a:effectLst/>
                          <a:latin typeface="Perpetua" panose="02020502060401020303" pitchFamily="18" charset="0"/>
                        </a:rPr>
                        <a:t>assainissantes</a:t>
                      </a:r>
                      <a:r>
                        <a:rPr lang="fr-FR" sz="2000" b="0" i="0" u="none" strike="noStrike" dirty="0">
                          <a:solidFill>
                            <a:schemeClr val="bg1"/>
                          </a:solidFill>
                          <a:effectLst/>
                          <a:latin typeface="Perpetua" panose="02020502060401020303" pitchFamily="18" charset="0"/>
                        </a:rPr>
                        <a:t> et relaxantes. Votre peau retrouvera une grande douceur et sera hydratée par le lait corporel ALGOLOGIE.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50 min</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60 €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93797"/>
                  </a:ext>
                </a:extLst>
              </a:tr>
              <a:tr h="1245843">
                <a:tc>
                  <a:txBody>
                    <a:bodyPr/>
                    <a:lstStyle/>
                    <a:p>
                      <a:pPr lvl="1" algn="l" rtl="0" fontAlgn="ctr"/>
                      <a:r>
                        <a:rPr lang="fr-FR" sz="2800" b="1" i="0" u="none" strike="noStrike" kern="1200" dirty="0">
                          <a:solidFill>
                            <a:schemeClr val="bg1"/>
                          </a:solidFill>
                          <a:effectLst/>
                          <a:latin typeface="Perpetua" panose="02020502060401020303" pitchFamily="18" charset="77"/>
                          <a:ea typeface="+mn-ea"/>
                          <a:cs typeface="+mn-cs"/>
                        </a:rPr>
                        <a:t>ENVELOPPEMENT AUX ALGUES LAMINAIRES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Enveloppement dans une couverture chauffante à 50°C pour diffuser dans le corps les bienfaits revigorants des Algues extraites de Bretagne.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40 min</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50 €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984508"/>
                  </a:ext>
                </a:extLst>
              </a:tr>
            </a:tbl>
          </a:graphicData>
        </a:graphic>
      </p:graphicFrame>
    </p:spTree>
    <p:extLst>
      <p:ext uri="{BB962C8B-B14F-4D97-AF65-F5344CB8AC3E}">
        <p14:creationId xmlns:p14="http://schemas.microsoft.com/office/powerpoint/2010/main" val="169264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
            <a:ext cx="11379200" cy="6858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LES MASSAGES</a:t>
            </a:r>
          </a:p>
          <a:p>
            <a:pPr algn="ctr"/>
            <a:endParaRPr lang="fr-FR" sz="900" dirty="0"/>
          </a:p>
        </p:txBody>
      </p:sp>
      <p:sp>
        <p:nvSpPr>
          <p:cNvPr id="8" name="ZoneTexte 7">
            <a:extLst>
              <a:ext uri="{FF2B5EF4-FFF2-40B4-BE49-F238E27FC236}">
                <a16:creationId xmlns:a16="http://schemas.microsoft.com/office/drawing/2014/main" id="{4A88BBC8-F737-0C30-FE82-613A62C6E14D}"/>
              </a:ext>
            </a:extLst>
          </p:cNvPr>
          <p:cNvSpPr txBox="1"/>
          <p:nvPr/>
        </p:nvSpPr>
        <p:spPr>
          <a:xfrm>
            <a:off x="0" y="4322000"/>
            <a:ext cx="12103100" cy="1569660"/>
          </a:xfrm>
          <a:prstGeom prst="rect">
            <a:avLst/>
          </a:prstGeom>
          <a:noFill/>
        </p:spPr>
        <p:txBody>
          <a:bodyPr wrap="square">
            <a:spAutoFit/>
          </a:bodyPr>
          <a:lstStyle/>
          <a:p>
            <a:pPr marL="0" indent="0" algn="ctr">
              <a:lnSpc>
                <a:spcPct val="100000"/>
              </a:lnSpc>
              <a:buNone/>
            </a:pPr>
            <a:r>
              <a:rPr lang="fr-FR" sz="3200" dirty="0">
                <a:solidFill>
                  <a:schemeClr val="bg1"/>
                </a:solidFill>
                <a:latin typeface="Perpetua" panose="02020502060401020303" pitchFamily="18" charset="0"/>
                <a:ea typeface="+mj-ea"/>
                <a:cs typeface="+mj-cs"/>
              </a:rPr>
              <a:t>Massages profonds, relaxants, énergisants, </a:t>
            </a:r>
          </a:p>
          <a:p>
            <a:pPr marL="0" indent="0" algn="ctr">
              <a:lnSpc>
                <a:spcPct val="100000"/>
              </a:lnSpc>
              <a:buNone/>
            </a:pPr>
            <a:r>
              <a:rPr lang="fr-FR" sz="3200" dirty="0">
                <a:solidFill>
                  <a:schemeClr val="bg1"/>
                </a:solidFill>
                <a:latin typeface="Perpetua" panose="02020502060401020303" pitchFamily="18" charset="0"/>
                <a:ea typeface="+mj-ea"/>
                <a:cs typeface="+mj-cs"/>
              </a:rPr>
              <a:t>en solo ou en duo</a:t>
            </a:r>
          </a:p>
          <a:p>
            <a:pPr marL="0" indent="0" algn="ctr">
              <a:lnSpc>
                <a:spcPct val="100000"/>
              </a:lnSpc>
              <a:buNone/>
            </a:pPr>
            <a:r>
              <a:rPr lang="fr-FR" sz="3200" dirty="0">
                <a:solidFill>
                  <a:schemeClr val="bg1"/>
                </a:solidFill>
                <a:latin typeface="Perpetua" panose="02020502060401020303" pitchFamily="18" charset="0"/>
                <a:ea typeface="+mj-ea"/>
                <a:cs typeface="+mj-cs"/>
              </a:rPr>
              <a:t> </a:t>
            </a:r>
          </a:p>
        </p:txBody>
      </p:sp>
    </p:spTree>
    <p:extLst>
      <p:ext uri="{BB962C8B-B14F-4D97-AF65-F5344CB8AC3E}">
        <p14:creationId xmlns:p14="http://schemas.microsoft.com/office/powerpoint/2010/main" val="211290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28C6E-7580-2AE7-F57B-EECD9E3437AB}"/>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MASSAGES DU CORPS</a:t>
            </a:r>
          </a:p>
        </p:txBody>
      </p:sp>
      <p:pic>
        <p:nvPicPr>
          <p:cNvPr id="3" name="Image 2">
            <a:extLst>
              <a:ext uri="{FF2B5EF4-FFF2-40B4-BE49-F238E27FC236}">
                <a16:creationId xmlns:a16="http://schemas.microsoft.com/office/drawing/2014/main" id="{EC6685E8-4E65-5286-B74B-78519199310E}"/>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pic>
        <p:nvPicPr>
          <p:cNvPr id="11" name="Espace réservé du contenu 8">
            <a:extLst>
              <a:ext uri="{FF2B5EF4-FFF2-40B4-BE49-F238E27FC236}">
                <a16:creationId xmlns:a16="http://schemas.microsoft.com/office/drawing/2014/main" id="{BA82484E-5B04-EC0B-1F71-F71C3A5718FD}"/>
              </a:ext>
            </a:extLst>
          </p:cNvPr>
          <p:cNvPicPr>
            <a:picLocks noChangeAspect="1"/>
          </p:cNvPicPr>
          <p:nvPr/>
        </p:nvPicPr>
        <p:blipFill>
          <a:blip r:embed="rId4"/>
          <a:stretch>
            <a:fillRect/>
          </a:stretch>
        </p:blipFill>
        <p:spPr>
          <a:xfrm>
            <a:off x="1676398" y="1646646"/>
            <a:ext cx="8658226" cy="4168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ZoneTexte 11">
            <a:extLst>
              <a:ext uri="{FF2B5EF4-FFF2-40B4-BE49-F238E27FC236}">
                <a16:creationId xmlns:a16="http://schemas.microsoft.com/office/drawing/2014/main" id="{9B20E941-442F-DA76-D090-07597A58226D}"/>
              </a:ext>
            </a:extLst>
          </p:cNvPr>
          <p:cNvSpPr txBox="1"/>
          <p:nvPr/>
        </p:nvSpPr>
        <p:spPr>
          <a:xfrm>
            <a:off x="1676398" y="5484948"/>
            <a:ext cx="8658227" cy="461665"/>
          </a:xfrm>
          <a:prstGeom prst="rect">
            <a:avLst/>
          </a:prstGeom>
          <a:noFill/>
        </p:spPr>
        <p:txBody>
          <a:bodyPr wrap="square">
            <a:spAutoFit/>
          </a:bodyPr>
          <a:lstStyle/>
          <a:p>
            <a:pPr marL="0" indent="0" algn="ctr">
              <a:lnSpc>
                <a:spcPct val="100000"/>
              </a:lnSpc>
              <a:buNone/>
            </a:pPr>
            <a:r>
              <a:rPr lang="fr-FR" sz="2400" dirty="0">
                <a:solidFill>
                  <a:schemeClr val="bg1"/>
                </a:solidFill>
                <a:latin typeface="Perpetua" panose="02020502060401020303" pitchFamily="18" charset="0"/>
                <a:ea typeface="+mj-ea"/>
                <a:cs typeface="+mj-cs"/>
              </a:rPr>
              <a:t> </a:t>
            </a:r>
          </a:p>
        </p:txBody>
      </p:sp>
    </p:spTree>
    <p:extLst>
      <p:ext uri="{BB962C8B-B14F-4D97-AF65-F5344CB8AC3E}">
        <p14:creationId xmlns:p14="http://schemas.microsoft.com/office/powerpoint/2010/main" val="328479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E28C6E-7580-2AE7-F57B-EECD9E3437AB}"/>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MASSAGES DU CORPS</a:t>
            </a:r>
          </a:p>
        </p:txBody>
      </p:sp>
      <p:pic>
        <p:nvPicPr>
          <p:cNvPr id="3" name="Image 2">
            <a:extLst>
              <a:ext uri="{FF2B5EF4-FFF2-40B4-BE49-F238E27FC236}">
                <a16:creationId xmlns:a16="http://schemas.microsoft.com/office/drawing/2014/main" id="{EC6685E8-4E65-5286-B74B-78519199310E}"/>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pic>
        <p:nvPicPr>
          <p:cNvPr id="6" name="Image 5">
            <a:extLst>
              <a:ext uri="{FF2B5EF4-FFF2-40B4-BE49-F238E27FC236}">
                <a16:creationId xmlns:a16="http://schemas.microsoft.com/office/drawing/2014/main" id="{4423C260-B0DF-1FBA-C0F2-96C5CA544237}"/>
              </a:ext>
            </a:extLst>
          </p:cNvPr>
          <p:cNvPicPr>
            <a:picLocks noChangeAspect="1"/>
          </p:cNvPicPr>
          <p:nvPr/>
        </p:nvPicPr>
        <p:blipFill>
          <a:blip r:embed="rId4"/>
          <a:stretch>
            <a:fillRect/>
          </a:stretch>
        </p:blipFill>
        <p:spPr>
          <a:xfrm>
            <a:off x="6289963" y="1907793"/>
            <a:ext cx="5573485" cy="394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a:extLst>
              <a:ext uri="{FF2B5EF4-FFF2-40B4-BE49-F238E27FC236}">
                <a16:creationId xmlns:a16="http://schemas.microsoft.com/office/drawing/2014/main" id="{667A2E0C-55D8-8110-EEF2-6F4CF3BD7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907792"/>
            <a:ext cx="5482936" cy="3946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9288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3B4A71-ECFD-7121-4805-6E8E1BECA11A}"/>
              </a:ext>
            </a:extLst>
          </p:cNvPr>
          <p:cNvSpPr>
            <a:spLocks noGrp="1"/>
          </p:cNvSpPr>
          <p:nvPr>
            <p:ph type="title"/>
          </p:nvPr>
        </p:nvSpPr>
        <p:spPr/>
        <p:txBody>
          <a:bodyPr>
            <a:normAutofit/>
          </a:bodyPr>
          <a:lstStyle/>
          <a:p>
            <a:pPr algn="ctr"/>
            <a:r>
              <a:rPr lang="fr-FR" sz="3200" u="sng" dirty="0">
                <a:solidFill>
                  <a:schemeClr val="bg1"/>
                </a:solidFill>
                <a:latin typeface="Baskerville Old Face" panose="02020602080505020303" pitchFamily="18" charset="77"/>
              </a:rPr>
              <a:t>OFFREZ-VOUS UNE ESCAPADE A LA MER</a:t>
            </a:r>
          </a:p>
        </p:txBody>
      </p:sp>
      <p:sp>
        <p:nvSpPr>
          <p:cNvPr id="3" name="Espace réservé du contenu 2">
            <a:extLst>
              <a:ext uri="{FF2B5EF4-FFF2-40B4-BE49-F238E27FC236}">
                <a16:creationId xmlns:a16="http://schemas.microsoft.com/office/drawing/2014/main" id="{D5D2DE13-756C-59EF-4B3F-3FED929612EC}"/>
              </a:ext>
            </a:extLst>
          </p:cNvPr>
          <p:cNvSpPr>
            <a:spLocks noGrp="1"/>
          </p:cNvSpPr>
          <p:nvPr>
            <p:ph idx="1"/>
          </p:nvPr>
        </p:nvSpPr>
        <p:spPr>
          <a:xfrm>
            <a:off x="523336" y="1911668"/>
            <a:ext cx="11145328" cy="4351338"/>
          </a:xfrm>
        </p:spPr>
        <p:txBody>
          <a:bodyPr>
            <a:normAutofit/>
          </a:bodyPr>
          <a:lstStyle/>
          <a:p>
            <a:pPr marL="0" indent="0" algn="ctr">
              <a:buNone/>
            </a:pPr>
            <a:r>
              <a:rPr lang="fr-FR" i="0" u="none" strike="noStrike" dirty="0">
                <a:solidFill>
                  <a:schemeClr val="bg1"/>
                </a:solidFill>
                <a:effectLst/>
                <a:latin typeface="Baskerville Old Face" panose="02020602080505020303" pitchFamily="18" charset="77"/>
              </a:rPr>
              <a:t>Découvrez les bienfaits des soins marins revitalisants</a:t>
            </a:r>
          </a:p>
          <a:p>
            <a:pPr marL="0" indent="0" algn="l">
              <a:buNone/>
            </a:pPr>
            <a:r>
              <a:rPr lang="fr-FR" b="0" i="0" u="none" strike="noStrike" dirty="0">
                <a:solidFill>
                  <a:schemeClr val="bg1"/>
                </a:solidFill>
                <a:effectLst/>
                <a:latin typeface="Baskerville BT" panose="02020502070401020303" pitchFamily="18" charset="0"/>
              </a:rPr>
              <a:t>Cécile ARNOUX et son Equipe de Masseuses, vous propose une nouvelle expérience sensorielle en alliant les bienfaits d'un massage profond et relaxant avec une huile de votre choix: aux Algues, à l'amande douce, ou encore à l'argan, aux fragrances inédites combinées à un soin léger du visage aux produits marins ALGOLOGIE, sur une table de massage d'un grand confort.</a:t>
            </a:r>
          </a:p>
          <a:p>
            <a:pPr marL="0" indent="0" algn="l">
              <a:buNone/>
            </a:pPr>
            <a:r>
              <a:rPr lang="fr-FR" b="0" i="0" u="none" strike="noStrike" dirty="0">
                <a:solidFill>
                  <a:schemeClr val="bg1"/>
                </a:solidFill>
                <a:effectLst/>
                <a:latin typeface="Baskerville BT" panose="02020502070401020303" pitchFamily="18" charset="0"/>
              </a:rPr>
              <a:t>Un moment de détente privilégié vous est prodigué seul ou en couple, suivi d'une collation offerte pour toutes les prestations DUO.                                  ( Champagne &amp; Pâtisseries fines ou collation salée) </a:t>
            </a:r>
          </a:p>
          <a:p>
            <a:pPr marL="0" indent="0" algn="l">
              <a:buNone/>
            </a:pPr>
            <a:endParaRPr lang="fr-FR" b="1" i="0" u="none" strike="noStrike" dirty="0">
              <a:solidFill>
                <a:srgbClr val="2391A1"/>
              </a:solidFill>
              <a:effectLst/>
              <a:latin typeface="Baskerville BT" panose="02020502070401020303" pitchFamily="18" charset="0"/>
            </a:endParaRPr>
          </a:p>
          <a:p>
            <a:pPr marL="0" indent="0">
              <a:buNone/>
            </a:pPr>
            <a:endParaRPr lang="fr-FR" dirty="0"/>
          </a:p>
        </p:txBody>
      </p:sp>
    </p:spTree>
    <p:extLst>
      <p:ext uri="{BB962C8B-B14F-4D97-AF65-F5344CB8AC3E}">
        <p14:creationId xmlns:p14="http://schemas.microsoft.com/office/powerpoint/2010/main" val="787126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MASSAGE DETENTE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ET EXPERIENCES SENSORIELLES</a:t>
            </a:r>
          </a:p>
        </p:txBody>
      </p:sp>
      <p:sp>
        <p:nvSpPr>
          <p:cNvPr id="9" name="Rectangle 8">
            <a:extLst>
              <a:ext uri="{FF2B5EF4-FFF2-40B4-BE49-F238E27FC236}">
                <a16:creationId xmlns:a16="http://schemas.microsoft.com/office/drawing/2014/main" id="{16D87001-2C26-CD9C-EBA1-37B0795803EE}"/>
              </a:ext>
            </a:extLst>
          </p:cNvPr>
          <p:cNvSpPr/>
          <p:nvPr/>
        </p:nvSpPr>
        <p:spPr>
          <a:xfrm>
            <a:off x="0" y="16779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6" name="Tableau 6">
            <a:extLst>
              <a:ext uri="{FF2B5EF4-FFF2-40B4-BE49-F238E27FC236}">
                <a16:creationId xmlns:a16="http://schemas.microsoft.com/office/drawing/2014/main" id="{056EA3B2-8BD2-A2A3-CEFF-70291CFFFDC4}"/>
              </a:ext>
            </a:extLst>
          </p:cNvPr>
          <p:cNvGraphicFramePr>
            <a:graphicFrameLocks noGrp="1"/>
          </p:cNvGraphicFramePr>
          <p:nvPr>
            <p:extLst>
              <p:ext uri="{D42A27DB-BD31-4B8C-83A1-F6EECF244321}">
                <p14:modId xmlns:p14="http://schemas.microsoft.com/office/powerpoint/2010/main" val="530589300"/>
              </p:ext>
            </p:extLst>
          </p:nvPr>
        </p:nvGraphicFramePr>
        <p:xfrm>
          <a:off x="635000" y="1987906"/>
          <a:ext cx="11214100" cy="4286250"/>
        </p:xfrm>
        <a:graphic>
          <a:graphicData uri="http://schemas.openxmlformats.org/drawingml/2006/table">
            <a:tbl>
              <a:tblPr firstRow="1" bandRow="1">
                <a:tableStyleId>{5C22544A-7EE6-4342-B048-85BDC9FD1C3A}</a:tableStyleId>
              </a:tblPr>
              <a:tblGrid>
                <a:gridCol w="7966075">
                  <a:extLst>
                    <a:ext uri="{9D8B030D-6E8A-4147-A177-3AD203B41FA5}">
                      <a16:colId xmlns:a16="http://schemas.microsoft.com/office/drawing/2014/main" val="52372237"/>
                    </a:ext>
                  </a:extLst>
                </a:gridCol>
                <a:gridCol w="904875">
                  <a:extLst>
                    <a:ext uri="{9D8B030D-6E8A-4147-A177-3AD203B41FA5}">
                      <a16:colId xmlns:a16="http://schemas.microsoft.com/office/drawing/2014/main" val="652987033"/>
                    </a:ext>
                  </a:extLst>
                </a:gridCol>
                <a:gridCol w="1143000">
                  <a:extLst>
                    <a:ext uri="{9D8B030D-6E8A-4147-A177-3AD203B41FA5}">
                      <a16:colId xmlns:a16="http://schemas.microsoft.com/office/drawing/2014/main" val="674274441"/>
                    </a:ext>
                  </a:extLst>
                </a:gridCol>
                <a:gridCol w="1200150">
                  <a:extLst>
                    <a:ext uri="{9D8B030D-6E8A-4147-A177-3AD203B41FA5}">
                      <a16:colId xmlns:a16="http://schemas.microsoft.com/office/drawing/2014/main" val="2736528756"/>
                    </a:ext>
                  </a:extLst>
                </a:gridCol>
              </a:tblGrid>
              <a:tr h="0">
                <a:tc>
                  <a:txBody>
                    <a:bodyPr/>
                    <a:lstStyle/>
                    <a:p>
                      <a:pPr lvl="1" algn="l" fontAlgn="ctr"/>
                      <a:r>
                        <a:rPr lang="fr-FR" sz="2400" b="0" i="0" u="none" strike="noStrike" dirty="0">
                          <a:solidFill>
                            <a:schemeClr val="bg1"/>
                          </a:solidFill>
                          <a:effectLst/>
                          <a:latin typeface="Perpetua" panose="02020502060401020303" pitchFamily="18" charset="0"/>
                        </a:rPr>
                        <a:t>CARTE DES MASSAGES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0">
                <a:tc rowSpan="3">
                  <a:txBody>
                    <a:bodyPr/>
                    <a:lstStyle/>
                    <a:p>
                      <a:pPr lvl="1" algn="l" rtl="0" fontAlgn="ctr"/>
                      <a:r>
                        <a:rPr lang="fr-FR" sz="2800" b="1" i="0" u="none" strike="noStrike" dirty="0">
                          <a:solidFill>
                            <a:schemeClr val="bg1"/>
                          </a:solidFill>
                          <a:effectLst/>
                          <a:latin typeface="Perpetua" panose="02020502060401020303" pitchFamily="18" charset="0"/>
                        </a:rPr>
                        <a:t>MASSAGE SIGNATURE BY CECILE ARNOUX </a:t>
                      </a:r>
                    </a:p>
                    <a:p>
                      <a:pPr marL="457200" marR="0" lvl="1" indent="0" algn="l" defTabSz="914400" rtl="0" eaLnBrk="1" fontAlgn="ctr" latinLnBrk="0" hangingPunct="1">
                        <a:lnSpc>
                          <a:spcPct val="100000"/>
                        </a:lnSpc>
                        <a:spcBef>
                          <a:spcPts val="0"/>
                        </a:spcBef>
                        <a:spcAft>
                          <a:spcPts val="0"/>
                        </a:spcAft>
                        <a:buClrTx/>
                        <a:buSzTx/>
                        <a:buFontTx/>
                        <a:buNone/>
                        <a:tabLst/>
                        <a:defRPr/>
                      </a:pPr>
                      <a:r>
                        <a:rPr lang="fr-FR" sz="2000" b="0" i="0" u="none" strike="noStrike" dirty="0">
                          <a:solidFill>
                            <a:schemeClr val="bg1"/>
                          </a:solidFill>
                          <a:effectLst/>
                          <a:latin typeface="Perpetua" panose="02020502060401020303" pitchFamily="18" charset="0"/>
                        </a:rPr>
                        <a:t>Alliance du massage en profondeur </a:t>
                      </a:r>
                      <a:r>
                        <a:rPr lang="fr-FR" sz="2000" b="1" i="0" u="none" strike="noStrike" dirty="0">
                          <a:solidFill>
                            <a:schemeClr val="bg1"/>
                          </a:solidFill>
                          <a:effectLst/>
                          <a:latin typeface="Perpetua" panose="02020502060401020303" pitchFamily="18" charset="0"/>
                        </a:rPr>
                        <a:t>Suédois</a:t>
                      </a:r>
                      <a:r>
                        <a:rPr lang="fr-FR" sz="2000" b="0" i="0" u="none" strike="noStrike" dirty="0">
                          <a:solidFill>
                            <a:schemeClr val="bg1"/>
                          </a:solidFill>
                          <a:effectLst/>
                          <a:latin typeface="Perpetua" panose="02020502060401020303" pitchFamily="18" charset="0"/>
                        </a:rPr>
                        <a:t>, apprécié des sportifs, qui élimine toutes les tensions, tonifie le corps et relance la circulation sanguine et du massage </a:t>
                      </a:r>
                      <a:r>
                        <a:rPr lang="fr-FR" sz="2000" b="1" i="0" u="none" strike="noStrike" dirty="0">
                          <a:solidFill>
                            <a:schemeClr val="bg1"/>
                          </a:solidFill>
                          <a:effectLst/>
                          <a:latin typeface="Perpetua" panose="02020502060401020303" pitchFamily="18" charset="0"/>
                        </a:rPr>
                        <a:t>Californien</a:t>
                      </a:r>
                      <a:r>
                        <a:rPr lang="fr-FR" sz="2000" b="0" i="0" u="none" strike="noStrike" dirty="0">
                          <a:solidFill>
                            <a:schemeClr val="bg1"/>
                          </a:solidFill>
                          <a:effectLst/>
                          <a:latin typeface="Perpetua" panose="02020502060401020303" pitchFamily="18" charset="0"/>
                        </a:rPr>
                        <a:t> est un massage de détente. Le massage Signature a pour effet de permettre au corps un abandon absolu accompagné du soin découverte du visage ALGOLOGIE . </a:t>
                      </a:r>
                    </a:p>
                    <a:p>
                      <a:pPr marL="457200" marR="0" lvl="1" indent="0" algn="l" defTabSz="914400" rtl="0" eaLnBrk="1" fontAlgn="ctr" latinLnBrk="0" hangingPunct="1">
                        <a:lnSpc>
                          <a:spcPct val="100000"/>
                        </a:lnSpc>
                        <a:spcBef>
                          <a:spcPts val="0"/>
                        </a:spcBef>
                        <a:spcAft>
                          <a:spcPts val="0"/>
                        </a:spcAft>
                        <a:buClrTx/>
                        <a:buSzTx/>
                        <a:buFontTx/>
                        <a:buNone/>
                        <a:tabLst/>
                        <a:defRPr/>
                      </a:pPr>
                      <a:r>
                        <a:rPr lang="fr-FR" sz="2000" b="0" i="0" u="none" strike="noStrike" dirty="0">
                          <a:solidFill>
                            <a:schemeClr val="bg1"/>
                          </a:solidFill>
                          <a:effectLst/>
                          <a:latin typeface="Perpetua" panose="02020502060401020303" pitchFamily="18" charset="0"/>
                        </a:rPr>
                        <a:t>Nous réalisons également un massage relaxant pour les enfants, accompagné d'un parent et nous organisons également le Massage DUO Parent / Enfant, dès 7 ans</a:t>
                      </a:r>
                      <a:r>
                        <a:rPr lang="fr-FR" sz="2400" b="0" i="0" u="none" strike="noStrike" dirty="0">
                          <a:solidFill>
                            <a:schemeClr val="bg1"/>
                          </a:solidFill>
                          <a:effectLst/>
                          <a:latin typeface="Perpetua" panose="02020502060401020303" pitchFamily="18" charset="0"/>
                        </a:rPr>
                        <a:t>.</a:t>
                      </a:r>
                      <a:endParaRPr lang="fr-FR" sz="32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1h00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110 €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123320"/>
                  </a:ext>
                </a:extLst>
              </a:tr>
              <a:tr h="0">
                <a:tc vMerge="1">
                  <a:txBody>
                    <a:bodyPr/>
                    <a:lstStyle/>
                    <a:p>
                      <a:endParaRPr lang="fr-F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165 €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712892"/>
                  </a:ext>
                </a:extLst>
              </a:tr>
              <a:tr h="0">
                <a:tc vMerge="1">
                  <a:txBody>
                    <a:bodyPr/>
                    <a:lstStyle/>
                    <a:p>
                      <a:endParaRPr lang="fr-F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2h00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180 €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215</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063880"/>
                  </a:ext>
                </a:extLst>
              </a:tr>
              <a:tr h="370840">
                <a:tc rowSpan="2">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MASSAGE SPECIFIQUE FEMME ENCEINTE</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spécifique prodigué durant toute la grossesse. </a:t>
                      </a:r>
                    </a:p>
                    <a:p>
                      <a:pPr lvl="1" algn="l" rtl="0" fontAlgn="ctr"/>
                      <a:r>
                        <a:rPr lang="fr-FR" sz="2000" b="0" i="0" u="none" strike="noStrike" dirty="0">
                          <a:solidFill>
                            <a:schemeClr val="bg1"/>
                          </a:solidFill>
                          <a:effectLst/>
                          <a:latin typeface="Perpetua" panose="02020502060401020303" pitchFamily="18" charset="0"/>
                        </a:rPr>
                        <a:t>Soulage les lombaires et les jambes lourdes.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1h00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110 €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7539"/>
                  </a:ext>
                </a:extLst>
              </a:tr>
              <a:tr h="370840">
                <a:tc vMerge="1">
                  <a:txBody>
                    <a:bodyPr/>
                    <a:lstStyle/>
                    <a:p>
                      <a:endParaRPr lang="fr-F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165 €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702890"/>
                  </a:ext>
                </a:extLst>
              </a:tr>
            </a:tbl>
          </a:graphicData>
        </a:graphic>
      </p:graphicFrame>
    </p:spTree>
    <p:extLst>
      <p:ext uri="{BB962C8B-B14F-4D97-AF65-F5344CB8AC3E}">
        <p14:creationId xmlns:p14="http://schemas.microsoft.com/office/powerpoint/2010/main" val="2655313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EDB16E30-391C-6FC9-8605-09047BBE2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7158339-044C-4DB3-B4ED-E31D487CF48B}"/>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Tree>
    <p:extLst>
      <p:ext uri="{BB962C8B-B14F-4D97-AF65-F5344CB8AC3E}">
        <p14:creationId xmlns:p14="http://schemas.microsoft.com/office/powerpoint/2010/main" val="49081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118753" y="1149581"/>
            <a:ext cx="12192000" cy="1325563"/>
          </a:xfrm>
        </p:spPr>
        <p:txBody>
          <a:bodyPr>
            <a:normAutofit/>
          </a:bodyPr>
          <a:lstStyle/>
          <a:p>
            <a:pPr algn="ctr"/>
            <a:r>
              <a:rPr lang="fr-FR" sz="4000" dirty="0">
                <a:solidFill>
                  <a:schemeClr val="bg1"/>
                </a:solidFill>
                <a:latin typeface="Baskerville Old Face" panose="02020602080505020303" pitchFamily="18" charset="77"/>
              </a:rPr>
              <a:t>UNE NOUVELLE EXPERIENCE DES SOINS</a:t>
            </a:r>
            <a:br>
              <a:rPr lang="fr-FR" sz="4000" dirty="0">
                <a:solidFill>
                  <a:schemeClr val="bg1"/>
                </a:solidFill>
                <a:latin typeface="Baskerville Old Face" panose="02020602080505020303" pitchFamily="18" charset="77"/>
              </a:rPr>
            </a:br>
            <a:endParaRPr lang="fr-FR" sz="4000" dirty="0">
              <a:solidFill>
                <a:schemeClr val="bg1"/>
              </a:solidFill>
              <a:latin typeface="Baskerville Old Face" panose="02020602080505020303" pitchFamily="18" charset="77"/>
            </a:endParaRPr>
          </a:p>
        </p:txBody>
      </p:sp>
      <p:sp>
        <p:nvSpPr>
          <p:cNvPr id="3" name="Sous-titre 2">
            <a:extLst>
              <a:ext uri="{FF2B5EF4-FFF2-40B4-BE49-F238E27FC236}">
                <a16:creationId xmlns:a16="http://schemas.microsoft.com/office/drawing/2014/main" id="{81902669-7D33-3CF4-D620-AB2BD612A103}"/>
              </a:ext>
            </a:extLst>
          </p:cNvPr>
          <p:cNvSpPr txBox="1">
            <a:spLocks/>
          </p:cNvSpPr>
          <p:nvPr/>
        </p:nvSpPr>
        <p:spPr>
          <a:xfrm>
            <a:off x="1384300" y="4724594"/>
            <a:ext cx="9918700" cy="5181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endParaRPr lang="fr-FR" sz="4000" dirty="0">
              <a:solidFill>
                <a:schemeClr val="bg1"/>
              </a:solidFill>
              <a:latin typeface="Perpetua" panose="02020502060401020303" pitchFamily="18" charset="0"/>
              <a:ea typeface="+mj-ea"/>
              <a:cs typeface="+mj-cs"/>
            </a:endParaRPr>
          </a:p>
        </p:txBody>
      </p:sp>
      <p:pic>
        <p:nvPicPr>
          <p:cNvPr id="10" name="Image 9">
            <a:extLst>
              <a:ext uri="{FF2B5EF4-FFF2-40B4-BE49-F238E27FC236}">
                <a16:creationId xmlns:a16="http://schemas.microsoft.com/office/drawing/2014/main" id="{FBA86B64-D7E6-EC55-F6D9-1EFCE03459E2}"/>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25496" y="219008"/>
            <a:ext cx="955008" cy="930573"/>
          </a:xfrm>
          <a:prstGeom prst="rect">
            <a:avLst/>
          </a:prstGeom>
        </p:spPr>
      </p:pic>
      <p:sp>
        <p:nvSpPr>
          <p:cNvPr id="12" name="ZoneTexte 11">
            <a:extLst>
              <a:ext uri="{FF2B5EF4-FFF2-40B4-BE49-F238E27FC236}">
                <a16:creationId xmlns:a16="http://schemas.microsoft.com/office/drawing/2014/main" id="{313838B0-E0D5-FAB8-C3A7-2149BEB979AF}"/>
              </a:ext>
            </a:extLst>
          </p:cNvPr>
          <p:cNvSpPr txBox="1"/>
          <p:nvPr/>
        </p:nvSpPr>
        <p:spPr>
          <a:xfrm>
            <a:off x="476249" y="1920005"/>
            <a:ext cx="11239500" cy="353943"/>
          </a:xfrm>
          <a:prstGeom prst="rect">
            <a:avLst/>
          </a:prstGeom>
          <a:noFill/>
        </p:spPr>
        <p:txBody>
          <a:bodyPr wrap="square">
            <a:spAutoFit/>
          </a:bodyPr>
          <a:lstStyle/>
          <a:p>
            <a:pPr marL="0" indent="0" algn="ctr">
              <a:lnSpc>
                <a:spcPct val="80000"/>
              </a:lnSpc>
              <a:buNone/>
            </a:pPr>
            <a:r>
              <a:rPr lang="fr-FR" sz="2000" dirty="0">
                <a:solidFill>
                  <a:schemeClr val="bg1"/>
                </a:solidFill>
                <a:latin typeface="Perpetua" panose="02020502060401020303" pitchFamily="18" charset="0"/>
                <a:ea typeface="+mj-ea"/>
                <a:cs typeface="+mj-cs"/>
              </a:rPr>
              <a:t>En partenariat avec l’expertise des produits naturels Marins Algologie</a:t>
            </a:r>
          </a:p>
        </p:txBody>
      </p:sp>
      <p:pic>
        <p:nvPicPr>
          <p:cNvPr id="18" name="Image 17">
            <a:extLst>
              <a:ext uri="{FF2B5EF4-FFF2-40B4-BE49-F238E27FC236}">
                <a16:creationId xmlns:a16="http://schemas.microsoft.com/office/drawing/2014/main" id="{9E793565-5281-837C-6532-C7335353E5D0}"/>
              </a:ext>
            </a:extLst>
          </p:cNvPr>
          <p:cNvPicPr>
            <a:picLocks noChangeAspect="1"/>
          </p:cNvPicPr>
          <p:nvPr/>
        </p:nvPicPr>
        <p:blipFill rotWithShape="1">
          <a:blip r:embed="rId4"/>
          <a:srcRect l="5416" r="4271"/>
          <a:stretch/>
        </p:blipFill>
        <p:spPr>
          <a:xfrm>
            <a:off x="811480" y="2676340"/>
            <a:ext cx="10569039" cy="320933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506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MASSAGE DETENTE</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ET EXPERIENCES SENSORIELLES</a:t>
            </a:r>
          </a:p>
        </p:txBody>
      </p:sp>
      <p:sp>
        <p:nvSpPr>
          <p:cNvPr id="9" name="Rectangle 8">
            <a:extLst>
              <a:ext uri="{FF2B5EF4-FFF2-40B4-BE49-F238E27FC236}">
                <a16:creationId xmlns:a16="http://schemas.microsoft.com/office/drawing/2014/main" id="{16D87001-2C26-CD9C-EBA1-37B0795803EE}"/>
              </a:ext>
            </a:extLst>
          </p:cNvPr>
          <p:cNvSpPr/>
          <p:nvPr/>
        </p:nvSpPr>
        <p:spPr>
          <a:xfrm>
            <a:off x="0" y="16779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4" name="Tableau 6">
            <a:extLst>
              <a:ext uri="{FF2B5EF4-FFF2-40B4-BE49-F238E27FC236}">
                <a16:creationId xmlns:a16="http://schemas.microsoft.com/office/drawing/2014/main" id="{F2F11799-18E2-804D-3232-801FC9E373FB}"/>
              </a:ext>
            </a:extLst>
          </p:cNvPr>
          <p:cNvGraphicFramePr>
            <a:graphicFrameLocks noGrp="1"/>
          </p:cNvGraphicFramePr>
          <p:nvPr>
            <p:extLst>
              <p:ext uri="{D42A27DB-BD31-4B8C-83A1-F6EECF244321}">
                <p14:modId xmlns:p14="http://schemas.microsoft.com/office/powerpoint/2010/main" val="3893535977"/>
              </p:ext>
            </p:extLst>
          </p:nvPr>
        </p:nvGraphicFramePr>
        <p:xfrm>
          <a:off x="635000" y="2375625"/>
          <a:ext cx="11214100" cy="3952037"/>
        </p:xfrm>
        <a:graphic>
          <a:graphicData uri="http://schemas.openxmlformats.org/drawingml/2006/table">
            <a:tbl>
              <a:tblPr firstRow="1" bandRow="1">
                <a:tableStyleId>{5C22544A-7EE6-4342-B048-85BDC9FD1C3A}</a:tableStyleId>
              </a:tblPr>
              <a:tblGrid>
                <a:gridCol w="7937500">
                  <a:extLst>
                    <a:ext uri="{9D8B030D-6E8A-4147-A177-3AD203B41FA5}">
                      <a16:colId xmlns:a16="http://schemas.microsoft.com/office/drawing/2014/main" val="52372237"/>
                    </a:ext>
                  </a:extLst>
                </a:gridCol>
                <a:gridCol w="952500">
                  <a:extLst>
                    <a:ext uri="{9D8B030D-6E8A-4147-A177-3AD203B41FA5}">
                      <a16:colId xmlns:a16="http://schemas.microsoft.com/office/drawing/2014/main" val="652987033"/>
                    </a:ext>
                  </a:extLst>
                </a:gridCol>
                <a:gridCol w="1079500">
                  <a:extLst>
                    <a:ext uri="{9D8B030D-6E8A-4147-A177-3AD203B41FA5}">
                      <a16:colId xmlns:a16="http://schemas.microsoft.com/office/drawing/2014/main" val="674274441"/>
                    </a:ext>
                  </a:extLst>
                </a:gridCol>
                <a:gridCol w="1244600">
                  <a:extLst>
                    <a:ext uri="{9D8B030D-6E8A-4147-A177-3AD203B41FA5}">
                      <a16:colId xmlns:a16="http://schemas.microsoft.com/office/drawing/2014/main" val="2736528756"/>
                    </a:ext>
                  </a:extLst>
                </a:gridCol>
              </a:tblGrid>
              <a:tr h="643378">
                <a:tc>
                  <a:txBody>
                    <a:bodyPr/>
                    <a:lstStyle/>
                    <a:p>
                      <a:pPr lvl="1" algn="l" fontAlgn="ctr"/>
                      <a:r>
                        <a:rPr lang="fr-FR" sz="2400" b="0" i="0" u="none" strike="noStrike" dirty="0">
                          <a:solidFill>
                            <a:schemeClr val="bg1"/>
                          </a:solidFill>
                          <a:effectLst/>
                          <a:latin typeface="Perpetua" panose="02020502060401020303" pitchFamily="18" charset="0"/>
                        </a:rPr>
                        <a:t>CARTE DES MASSAGES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1582814">
                <a:tc>
                  <a:txBody>
                    <a:bodyPr/>
                    <a:lstStyle/>
                    <a:p>
                      <a:pPr marL="457200" lvl="1" algn="l" defTabSz="914400" rtl="0" eaLnBrk="1" fontAlgn="ctr" latinLnBrk="0" hangingPunct="1"/>
                      <a:r>
                        <a:rPr lang="fr-FR" sz="2800" b="1" i="0" u="none" strike="noStrike" kern="1200" dirty="0">
                          <a:solidFill>
                            <a:schemeClr val="bg1"/>
                          </a:solidFill>
                          <a:effectLst/>
                          <a:latin typeface="Perpetua" panose="02020502060401020303" pitchFamily="18" charset="0"/>
                          <a:ea typeface="+mn-ea"/>
                          <a:cs typeface="+mn-cs"/>
                        </a:rPr>
                        <a:t>MASSAGE AUX PIERRES CHAUDES </a:t>
                      </a:r>
                    </a:p>
                    <a:p>
                      <a:pPr lvl="1" algn="l" rtl="0" fontAlgn="ctr"/>
                      <a:r>
                        <a:rPr lang="fr-FR" sz="2000" b="0" i="0" u="none" strike="noStrike" dirty="0">
                          <a:solidFill>
                            <a:schemeClr val="bg1"/>
                          </a:solidFill>
                          <a:effectLst/>
                          <a:latin typeface="Perpetua" panose="02020502060401020303" pitchFamily="18" charset="0"/>
                        </a:rPr>
                        <a:t>La chaleur des pierres qui glissent sur le corps procurent un sentiment d'apaisement total accompagné d'un massage sur-mesure et du soin découverte du visage Marin. Grand lâcher prise.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155 €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185 €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65574"/>
                  </a:ext>
                </a:extLst>
              </a:tr>
              <a:tr h="1725845">
                <a:tc>
                  <a:txBody>
                    <a:bodyPr/>
                    <a:lstStyle/>
                    <a:p>
                      <a:pPr marL="457200" lvl="1" algn="l" defTabSz="914400" rtl="0" eaLnBrk="1" fontAlgn="ctr" latinLnBrk="0" hangingPunct="1"/>
                      <a:r>
                        <a:rPr lang="fr-FR" sz="2800" b="1" i="0" u="none" strike="noStrike" kern="1200" dirty="0">
                          <a:solidFill>
                            <a:schemeClr val="bg1"/>
                          </a:solidFill>
                          <a:effectLst/>
                          <a:latin typeface="Perpetua" panose="02020502060401020303" pitchFamily="18" charset="0"/>
                          <a:ea typeface="+mn-ea"/>
                          <a:cs typeface="+mn-cs"/>
                        </a:rPr>
                        <a:t>MASSAGE DES VAGUES AU BALLON D'EAU </a:t>
                      </a:r>
                    </a:p>
                    <a:p>
                      <a:pPr lvl="1" algn="l" rtl="0" fontAlgn="ctr"/>
                      <a:r>
                        <a:rPr lang="fr-FR" sz="2000" b="0" i="0" u="none" strike="noStrike" dirty="0">
                          <a:solidFill>
                            <a:schemeClr val="bg1"/>
                          </a:solidFill>
                          <a:effectLst/>
                          <a:latin typeface="Perpetua" panose="02020502060401020303" pitchFamily="18" charset="0"/>
                        </a:rPr>
                        <a:t>Massage étonnant. Il est réalisé avec un ballon berçant l'eau chaude sur son corps alterné de massage, suivi du soin découverte du visage aux produits marins ALGOLOGIE. </a:t>
                      </a:r>
                    </a:p>
                    <a:p>
                      <a:pPr lvl="1" algn="l" rtl="0" fontAlgn="ctr"/>
                      <a:r>
                        <a:rPr lang="fr-FR" sz="2000" b="0" i="0" u="none" strike="noStrike" dirty="0">
                          <a:solidFill>
                            <a:schemeClr val="bg1"/>
                          </a:solidFill>
                          <a:effectLst/>
                          <a:latin typeface="Perpetua" panose="02020502060401020303" pitchFamily="18" charset="0"/>
                        </a:rPr>
                        <a:t>(nouveauté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155 €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185 €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748574"/>
                  </a:ext>
                </a:extLst>
              </a:tr>
            </a:tbl>
          </a:graphicData>
        </a:graphic>
      </p:graphicFrame>
    </p:spTree>
    <p:extLst>
      <p:ext uri="{BB962C8B-B14F-4D97-AF65-F5344CB8AC3E}">
        <p14:creationId xmlns:p14="http://schemas.microsoft.com/office/powerpoint/2010/main" val="4139929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507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MASSAGE DETENTE</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ET EXPERIENCES SENSORIELLES</a:t>
            </a:r>
          </a:p>
        </p:txBody>
      </p:sp>
      <p:sp>
        <p:nvSpPr>
          <p:cNvPr id="9" name="Rectangle 8">
            <a:extLst>
              <a:ext uri="{FF2B5EF4-FFF2-40B4-BE49-F238E27FC236}">
                <a16:creationId xmlns:a16="http://schemas.microsoft.com/office/drawing/2014/main" id="{16D87001-2C26-CD9C-EBA1-37B0795803EE}"/>
              </a:ext>
            </a:extLst>
          </p:cNvPr>
          <p:cNvSpPr/>
          <p:nvPr/>
        </p:nvSpPr>
        <p:spPr>
          <a:xfrm>
            <a:off x="0" y="16779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4" name="Tableau 6">
            <a:extLst>
              <a:ext uri="{FF2B5EF4-FFF2-40B4-BE49-F238E27FC236}">
                <a16:creationId xmlns:a16="http://schemas.microsoft.com/office/drawing/2014/main" id="{FA74FC50-D9BC-5485-C135-27B8111C0249}"/>
              </a:ext>
            </a:extLst>
          </p:cNvPr>
          <p:cNvGraphicFramePr>
            <a:graphicFrameLocks noGrp="1"/>
          </p:cNvGraphicFramePr>
          <p:nvPr>
            <p:extLst>
              <p:ext uri="{D42A27DB-BD31-4B8C-83A1-F6EECF244321}">
                <p14:modId xmlns:p14="http://schemas.microsoft.com/office/powerpoint/2010/main" val="3769388172"/>
              </p:ext>
            </p:extLst>
          </p:nvPr>
        </p:nvGraphicFramePr>
        <p:xfrm>
          <a:off x="331920" y="2354408"/>
          <a:ext cx="11411778" cy="3615690"/>
        </p:xfrm>
        <a:graphic>
          <a:graphicData uri="http://schemas.openxmlformats.org/drawingml/2006/table">
            <a:tbl>
              <a:tblPr firstRow="1" bandRow="1">
                <a:tableStyleId>{5C22544A-7EE6-4342-B048-85BDC9FD1C3A}</a:tableStyleId>
              </a:tblPr>
              <a:tblGrid>
                <a:gridCol w="8090343">
                  <a:extLst>
                    <a:ext uri="{9D8B030D-6E8A-4147-A177-3AD203B41FA5}">
                      <a16:colId xmlns:a16="http://schemas.microsoft.com/office/drawing/2014/main" val="52372237"/>
                    </a:ext>
                  </a:extLst>
                </a:gridCol>
                <a:gridCol w="969290">
                  <a:extLst>
                    <a:ext uri="{9D8B030D-6E8A-4147-A177-3AD203B41FA5}">
                      <a16:colId xmlns:a16="http://schemas.microsoft.com/office/drawing/2014/main" val="652987033"/>
                    </a:ext>
                  </a:extLst>
                </a:gridCol>
                <a:gridCol w="1111453">
                  <a:extLst>
                    <a:ext uri="{9D8B030D-6E8A-4147-A177-3AD203B41FA5}">
                      <a16:colId xmlns:a16="http://schemas.microsoft.com/office/drawing/2014/main" val="674274441"/>
                    </a:ext>
                  </a:extLst>
                </a:gridCol>
                <a:gridCol w="1240692">
                  <a:extLst>
                    <a:ext uri="{9D8B030D-6E8A-4147-A177-3AD203B41FA5}">
                      <a16:colId xmlns:a16="http://schemas.microsoft.com/office/drawing/2014/main" val="2736528756"/>
                    </a:ext>
                  </a:extLst>
                </a:gridCol>
              </a:tblGrid>
              <a:tr h="88741">
                <a:tc>
                  <a:txBody>
                    <a:bodyPr/>
                    <a:lstStyle/>
                    <a:p>
                      <a:pPr lvl="1" algn="l" fontAlgn="ctr"/>
                      <a:r>
                        <a:rPr lang="fr-FR" sz="2000" b="0" i="0" u="none" strike="noStrike" dirty="0">
                          <a:solidFill>
                            <a:schemeClr val="bg1"/>
                          </a:solidFill>
                          <a:effectLst/>
                          <a:latin typeface="Arial" panose="020B0604020202020204" pitchFamily="34" charset="0"/>
                        </a:rPr>
                        <a:t>CARTE DES MASSAGES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538873">
                <a:tc>
                  <a:txBody>
                    <a:bodyPr/>
                    <a:lstStyle/>
                    <a:p>
                      <a:pPr marL="457200" lvl="1" algn="l" defTabSz="914400" rtl="0" eaLnBrk="1" fontAlgn="ctr" latinLnBrk="0" hangingPunct="1"/>
                      <a:r>
                        <a:rPr lang="fr-FR" sz="2800" b="1" i="0" u="none" strike="noStrike" kern="1200" dirty="0">
                          <a:solidFill>
                            <a:schemeClr val="bg1"/>
                          </a:solidFill>
                          <a:effectLst/>
                          <a:latin typeface="Perpetua" panose="02020502060401020303" pitchFamily="18" charset="0"/>
                          <a:ea typeface="+mn-ea"/>
                          <a:cs typeface="+mn-cs"/>
                        </a:rPr>
                        <a:t>MASSAGE AYURVEDIQUE ABHYANGA </a:t>
                      </a:r>
                    </a:p>
                    <a:p>
                      <a:pPr lvl="1" algn="l" rtl="0" fontAlgn="ctr"/>
                      <a:r>
                        <a:rPr lang="fr-FR" sz="2000" b="0" i="0" u="none" strike="noStrike" dirty="0">
                          <a:solidFill>
                            <a:schemeClr val="bg1"/>
                          </a:solidFill>
                          <a:effectLst/>
                          <a:latin typeface="Perpetua" panose="02020502060401020303" pitchFamily="18" charset="0"/>
                        </a:rPr>
                        <a:t>Massage stimulant. Ses vertus sont nombreuses : renforcement du système immunitaire, amélioration de la circulation , renforcement du tonus musculaire et grande évacuation du stress. Il donne à votre corps une sensation de légèreté et d'énergie.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155€</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180 €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65574"/>
                  </a:ext>
                </a:extLst>
              </a:tr>
              <a:tr h="233356">
                <a:tc>
                  <a:txBody>
                    <a:bodyPr/>
                    <a:lstStyle/>
                    <a:p>
                      <a:pPr marL="457200" lvl="1" algn="l" defTabSz="914400" rtl="0" eaLnBrk="1" fontAlgn="ctr" latinLnBrk="0" hangingPunct="1"/>
                      <a:r>
                        <a:rPr lang="fr-FR" sz="2800" b="1" i="0" u="none" strike="noStrike" kern="1200" dirty="0">
                          <a:solidFill>
                            <a:schemeClr val="bg1"/>
                          </a:solidFill>
                          <a:effectLst/>
                          <a:latin typeface="Perpetua" panose="02020502060401020303" pitchFamily="18" charset="0"/>
                          <a:ea typeface="+mn-ea"/>
                          <a:cs typeface="+mn-cs"/>
                        </a:rPr>
                        <a:t>MASSAGE CHANTANT AUX BOLS TIBETAINS  </a:t>
                      </a:r>
                    </a:p>
                    <a:p>
                      <a:pPr lvl="1" algn="l" rtl="0" fontAlgn="ctr"/>
                      <a:r>
                        <a:rPr lang="fr-FR" sz="2000" b="0" i="0" u="none" strike="noStrike" dirty="0">
                          <a:solidFill>
                            <a:schemeClr val="bg1"/>
                          </a:solidFill>
                          <a:effectLst/>
                          <a:latin typeface="Perpetua" panose="02020502060401020303" pitchFamily="18" charset="0"/>
                        </a:rPr>
                        <a:t>Evasion complète par l'alliance du massage et la puissance vibratoire des bols sonores se propageant dans l'ensemble du corps pour apporter une harmonisation énergétique. ( nouveauté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a:solidFill>
                            <a:schemeClr val="bg1"/>
                          </a:solidFill>
                          <a:effectLst/>
                          <a:latin typeface="Perpetua" panose="02020502060401020303" pitchFamily="18" charset="0"/>
                        </a:rPr>
                        <a:t>2h00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190 €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400" b="0" i="0" u="none" strike="noStrike" dirty="0">
                          <a:solidFill>
                            <a:schemeClr val="bg1"/>
                          </a:solidFill>
                          <a:effectLst/>
                          <a:latin typeface="Perpetua" panose="02020502060401020303" pitchFamily="18" charset="0"/>
                        </a:rPr>
                        <a:t>230 €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748574"/>
                  </a:ext>
                </a:extLst>
              </a:tr>
            </a:tbl>
          </a:graphicData>
        </a:graphic>
      </p:graphicFrame>
    </p:spTree>
    <p:extLst>
      <p:ext uri="{BB962C8B-B14F-4D97-AF65-F5344CB8AC3E}">
        <p14:creationId xmlns:p14="http://schemas.microsoft.com/office/powerpoint/2010/main" val="3663748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MASSAGE DETENTE</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ET EXPERIENCES SENSORIELLES</a:t>
            </a:r>
          </a:p>
        </p:txBody>
      </p:sp>
      <p:sp>
        <p:nvSpPr>
          <p:cNvPr id="9" name="Rectangle 8">
            <a:extLst>
              <a:ext uri="{FF2B5EF4-FFF2-40B4-BE49-F238E27FC236}">
                <a16:creationId xmlns:a16="http://schemas.microsoft.com/office/drawing/2014/main" id="{16D87001-2C26-CD9C-EBA1-37B0795803EE}"/>
              </a:ext>
            </a:extLst>
          </p:cNvPr>
          <p:cNvSpPr/>
          <p:nvPr/>
        </p:nvSpPr>
        <p:spPr>
          <a:xfrm>
            <a:off x="0" y="16779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3" name="Tableau 6">
            <a:extLst>
              <a:ext uri="{FF2B5EF4-FFF2-40B4-BE49-F238E27FC236}">
                <a16:creationId xmlns:a16="http://schemas.microsoft.com/office/drawing/2014/main" id="{EF8D4666-E558-01E5-6E5A-42C2F89E2DAE}"/>
              </a:ext>
            </a:extLst>
          </p:cNvPr>
          <p:cNvGraphicFramePr>
            <a:graphicFrameLocks noGrp="1"/>
          </p:cNvGraphicFramePr>
          <p:nvPr>
            <p:extLst>
              <p:ext uri="{D42A27DB-BD31-4B8C-83A1-F6EECF244321}">
                <p14:modId xmlns:p14="http://schemas.microsoft.com/office/powerpoint/2010/main" val="754951160"/>
              </p:ext>
            </p:extLst>
          </p:nvPr>
        </p:nvGraphicFramePr>
        <p:xfrm>
          <a:off x="558800" y="2606199"/>
          <a:ext cx="11214100" cy="3310890"/>
        </p:xfrm>
        <a:graphic>
          <a:graphicData uri="http://schemas.openxmlformats.org/drawingml/2006/table">
            <a:tbl>
              <a:tblPr firstRow="1" bandRow="1">
                <a:tableStyleId>{5C22544A-7EE6-4342-B048-85BDC9FD1C3A}</a:tableStyleId>
              </a:tblPr>
              <a:tblGrid>
                <a:gridCol w="7975600">
                  <a:extLst>
                    <a:ext uri="{9D8B030D-6E8A-4147-A177-3AD203B41FA5}">
                      <a16:colId xmlns:a16="http://schemas.microsoft.com/office/drawing/2014/main" val="52372237"/>
                    </a:ext>
                  </a:extLst>
                </a:gridCol>
                <a:gridCol w="914400">
                  <a:extLst>
                    <a:ext uri="{9D8B030D-6E8A-4147-A177-3AD203B41FA5}">
                      <a16:colId xmlns:a16="http://schemas.microsoft.com/office/drawing/2014/main" val="652987033"/>
                    </a:ext>
                  </a:extLst>
                </a:gridCol>
                <a:gridCol w="1143000">
                  <a:extLst>
                    <a:ext uri="{9D8B030D-6E8A-4147-A177-3AD203B41FA5}">
                      <a16:colId xmlns:a16="http://schemas.microsoft.com/office/drawing/2014/main" val="674274441"/>
                    </a:ext>
                  </a:extLst>
                </a:gridCol>
                <a:gridCol w="1181100">
                  <a:extLst>
                    <a:ext uri="{9D8B030D-6E8A-4147-A177-3AD203B41FA5}">
                      <a16:colId xmlns:a16="http://schemas.microsoft.com/office/drawing/2014/main" val="2736528756"/>
                    </a:ext>
                  </a:extLst>
                </a:gridCol>
              </a:tblGrid>
              <a:tr h="103791">
                <a:tc>
                  <a:txBody>
                    <a:bodyPr/>
                    <a:lstStyle/>
                    <a:p>
                      <a:pPr lvl="1" algn="l" fontAlgn="ctr"/>
                      <a:r>
                        <a:rPr lang="fr-FR" sz="2000" b="0" i="0" u="none" strike="noStrike" dirty="0">
                          <a:solidFill>
                            <a:schemeClr val="bg1"/>
                          </a:solidFill>
                          <a:effectLst/>
                          <a:latin typeface="Arial" panose="020B0604020202020204" pitchFamily="34" charset="0"/>
                        </a:rPr>
                        <a:t>CARTE DES MASSAGES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1220945">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MASSAGE LOMI - LOMI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hérité des guérisseurs de Polynésie utilisant les pressions et mouvements longs et continus des avants bras de la praticienne. Ce massage est comme une vague montante et descendante sur le corps marié au parfum délicat de l'huile de Monoï de Tahiti</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125 €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65574"/>
                  </a:ext>
                </a:extLst>
              </a:tr>
              <a:tr h="537559">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MASSAGE CHI NEI TSANG </a:t>
                      </a:r>
                      <a:br>
                        <a:rPr lang="fr-FR" sz="2000" b="1"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en profondeur de l'abdomen, le Chi </a:t>
                      </a:r>
                      <a:r>
                        <a:rPr lang="fr-FR" sz="2000" b="0" i="0" u="none" strike="noStrike" dirty="0" err="1">
                          <a:solidFill>
                            <a:schemeClr val="bg1"/>
                          </a:solidFill>
                          <a:effectLst/>
                          <a:latin typeface="Perpetua" panose="02020502060401020303" pitchFamily="18" charset="0"/>
                        </a:rPr>
                        <a:t>Nei</a:t>
                      </a:r>
                      <a:r>
                        <a:rPr lang="fr-FR" sz="2000" b="0" i="0" u="none" strike="noStrike" dirty="0">
                          <a:solidFill>
                            <a:schemeClr val="bg1"/>
                          </a:solidFill>
                          <a:effectLst/>
                          <a:latin typeface="Perpetua" panose="02020502060401020303" pitchFamily="18" charset="0"/>
                        </a:rPr>
                        <a:t> Tsang va aider à libérer les tensions physiques et émotionnelles de l'ensemble des organes de l'abdomen.</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145 €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fr-FR" sz="2000" b="0" i="0" u="none" strike="noStrike" kern="1200" dirty="0">
                          <a:solidFill>
                            <a:schemeClr val="bg1"/>
                          </a:solidFill>
                          <a:effectLst/>
                          <a:latin typeface="Perpetua" panose="02020502060401020303" pitchFamily="18" charset="0"/>
                          <a:ea typeface="+mn-ea"/>
                          <a:cs typeface="+mn-cs"/>
                        </a:rPr>
                        <a:t>165</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748574"/>
                  </a:ext>
                </a:extLst>
              </a:tr>
            </a:tbl>
          </a:graphicData>
        </a:graphic>
      </p:graphicFrame>
    </p:spTree>
    <p:extLst>
      <p:ext uri="{BB962C8B-B14F-4D97-AF65-F5344CB8AC3E}">
        <p14:creationId xmlns:p14="http://schemas.microsoft.com/office/powerpoint/2010/main" val="736730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CARTE DE NOS ESCALES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(MASSAGE &amp; SOINS DU VISAGE)</a:t>
            </a:r>
          </a:p>
        </p:txBody>
      </p:sp>
      <p:sp>
        <p:nvSpPr>
          <p:cNvPr id="9" name="Rectangle 8">
            <a:extLst>
              <a:ext uri="{FF2B5EF4-FFF2-40B4-BE49-F238E27FC236}">
                <a16:creationId xmlns:a16="http://schemas.microsoft.com/office/drawing/2014/main" id="{16D87001-2C26-CD9C-EBA1-37B0795803EE}"/>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4" name="Tableau 6">
            <a:extLst>
              <a:ext uri="{FF2B5EF4-FFF2-40B4-BE49-F238E27FC236}">
                <a16:creationId xmlns:a16="http://schemas.microsoft.com/office/drawing/2014/main" id="{4ACE06F3-4A7D-90E1-638D-91A87B086191}"/>
              </a:ext>
            </a:extLst>
          </p:cNvPr>
          <p:cNvGraphicFramePr>
            <a:graphicFrameLocks noGrp="1"/>
          </p:cNvGraphicFramePr>
          <p:nvPr>
            <p:extLst>
              <p:ext uri="{D42A27DB-BD31-4B8C-83A1-F6EECF244321}">
                <p14:modId xmlns:p14="http://schemas.microsoft.com/office/powerpoint/2010/main" val="396550960"/>
              </p:ext>
            </p:extLst>
          </p:nvPr>
        </p:nvGraphicFramePr>
        <p:xfrm>
          <a:off x="622300" y="2286159"/>
          <a:ext cx="11214100" cy="3920490"/>
        </p:xfrm>
        <a:graphic>
          <a:graphicData uri="http://schemas.openxmlformats.org/drawingml/2006/table">
            <a:tbl>
              <a:tblPr firstRow="1" bandRow="1">
                <a:tableStyleId>{5C22544A-7EE6-4342-B048-85BDC9FD1C3A}</a:tableStyleId>
              </a:tblPr>
              <a:tblGrid>
                <a:gridCol w="7975600">
                  <a:extLst>
                    <a:ext uri="{9D8B030D-6E8A-4147-A177-3AD203B41FA5}">
                      <a16:colId xmlns:a16="http://schemas.microsoft.com/office/drawing/2014/main" val="52372237"/>
                    </a:ext>
                  </a:extLst>
                </a:gridCol>
                <a:gridCol w="927100">
                  <a:extLst>
                    <a:ext uri="{9D8B030D-6E8A-4147-A177-3AD203B41FA5}">
                      <a16:colId xmlns:a16="http://schemas.microsoft.com/office/drawing/2014/main" val="652987033"/>
                    </a:ext>
                  </a:extLst>
                </a:gridCol>
                <a:gridCol w="1143000">
                  <a:extLst>
                    <a:ext uri="{9D8B030D-6E8A-4147-A177-3AD203B41FA5}">
                      <a16:colId xmlns:a16="http://schemas.microsoft.com/office/drawing/2014/main" val="674274441"/>
                    </a:ext>
                  </a:extLst>
                </a:gridCol>
                <a:gridCol w="1168400">
                  <a:extLst>
                    <a:ext uri="{9D8B030D-6E8A-4147-A177-3AD203B41FA5}">
                      <a16:colId xmlns:a16="http://schemas.microsoft.com/office/drawing/2014/main" val="2736528756"/>
                    </a:ext>
                  </a:extLst>
                </a:gridCol>
              </a:tblGrid>
              <a:tr h="88741">
                <a:tc>
                  <a:txBody>
                    <a:bodyPr/>
                    <a:lstStyle/>
                    <a:p>
                      <a:pPr lvl="1" algn="l" fontAlgn="ctr"/>
                      <a:r>
                        <a:rPr lang="fr-FR" sz="2000" b="0" i="0" u="none" strike="noStrike" dirty="0">
                          <a:solidFill>
                            <a:schemeClr val="bg1"/>
                          </a:solidFill>
                          <a:effectLst/>
                          <a:latin typeface="Arial" panose="020B0604020202020204" pitchFamily="34" charset="0"/>
                        </a:rPr>
                        <a:t>CARTE DE NOS ESCALES (MASSAGE + SOINS DU VISAGE)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370840">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ESCALE COCOONING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Signature alliant le massage Suédois et Californien ( 1h30 )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Soin du visage complet sur mesure aux complexes Marins ALGOLOGIE de trois Algues, de Chardon Bleu et d'eau de Mer de la presqu'île de Pen Lan en Bretagne ( 40 min ): démaquillant, nettoyant moussant micellaire, gommage, masque oxygénant, hydratant et nourrissant, élixir, sérum et modelage du visage avec la crème Hydra-fondante revitalisante en actifs Marins. </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2h15</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215 </a:t>
                      </a:r>
                      <a:r>
                        <a:rPr lang="fr-FR" sz="2000" b="0" i="0" u="none" strike="noStrike" dirty="0">
                          <a:solidFill>
                            <a:schemeClr val="bg1"/>
                          </a:solidFill>
                          <a:effectLst/>
                          <a:latin typeface="Perpetua" panose="02020502060401020303" pitchFamily="18" charset="0"/>
                        </a:rPr>
                        <a:t>€</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240 €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65574"/>
                  </a:ext>
                </a:extLst>
              </a:tr>
              <a:tr h="370840">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ESCALE DE L'OCEAN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aux PIERRES CHAUDES</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Soin du visage complet sur mesure aux complexes Marins ALGOLOGIE. </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2h15</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240 €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255 €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748574"/>
                  </a:ext>
                </a:extLst>
              </a:tr>
            </a:tbl>
          </a:graphicData>
        </a:graphic>
      </p:graphicFrame>
    </p:spTree>
    <p:extLst>
      <p:ext uri="{BB962C8B-B14F-4D97-AF65-F5344CB8AC3E}">
        <p14:creationId xmlns:p14="http://schemas.microsoft.com/office/powerpoint/2010/main" val="3938653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CARTE DE NOS ESCALES</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 (MASSAGE + SOINS DU VISAGE)</a:t>
            </a:r>
          </a:p>
        </p:txBody>
      </p:sp>
      <p:sp>
        <p:nvSpPr>
          <p:cNvPr id="9" name="Rectangle 8">
            <a:extLst>
              <a:ext uri="{FF2B5EF4-FFF2-40B4-BE49-F238E27FC236}">
                <a16:creationId xmlns:a16="http://schemas.microsoft.com/office/drawing/2014/main" id="{16D87001-2C26-CD9C-EBA1-37B0795803EE}"/>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3" name="Tableau 6">
            <a:extLst>
              <a:ext uri="{FF2B5EF4-FFF2-40B4-BE49-F238E27FC236}">
                <a16:creationId xmlns:a16="http://schemas.microsoft.com/office/drawing/2014/main" id="{3A91AD90-A8EA-7B24-CD3D-493232D53397}"/>
              </a:ext>
            </a:extLst>
          </p:cNvPr>
          <p:cNvGraphicFramePr>
            <a:graphicFrameLocks noGrp="1"/>
          </p:cNvGraphicFramePr>
          <p:nvPr>
            <p:extLst>
              <p:ext uri="{D42A27DB-BD31-4B8C-83A1-F6EECF244321}">
                <p14:modId xmlns:p14="http://schemas.microsoft.com/office/powerpoint/2010/main" val="2663864956"/>
              </p:ext>
            </p:extLst>
          </p:nvPr>
        </p:nvGraphicFramePr>
        <p:xfrm>
          <a:off x="609600" y="2286159"/>
          <a:ext cx="11214100" cy="3310890"/>
        </p:xfrm>
        <a:graphic>
          <a:graphicData uri="http://schemas.openxmlformats.org/drawingml/2006/table">
            <a:tbl>
              <a:tblPr firstRow="1" bandRow="1">
                <a:tableStyleId>{5C22544A-7EE6-4342-B048-85BDC9FD1C3A}</a:tableStyleId>
              </a:tblPr>
              <a:tblGrid>
                <a:gridCol w="7988300">
                  <a:extLst>
                    <a:ext uri="{9D8B030D-6E8A-4147-A177-3AD203B41FA5}">
                      <a16:colId xmlns:a16="http://schemas.microsoft.com/office/drawing/2014/main" val="52372237"/>
                    </a:ext>
                  </a:extLst>
                </a:gridCol>
                <a:gridCol w="927100">
                  <a:extLst>
                    <a:ext uri="{9D8B030D-6E8A-4147-A177-3AD203B41FA5}">
                      <a16:colId xmlns:a16="http://schemas.microsoft.com/office/drawing/2014/main" val="652987033"/>
                    </a:ext>
                  </a:extLst>
                </a:gridCol>
                <a:gridCol w="1143000">
                  <a:extLst>
                    <a:ext uri="{9D8B030D-6E8A-4147-A177-3AD203B41FA5}">
                      <a16:colId xmlns:a16="http://schemas.microsoft.com/office/drawing/2014/main" val="674274441"/>
                    </a:ext>
                  </a:extLst>
                </a:gridCol>
                <a:gridCol w="1155700">
                  <a:extLst>
                    <a:ext uri="{9D8B030D-6E8A-4147-A177-3AD203B41FA5}">
                      <a16:colId xmlns:a16="http://schemas.microsoft.com/office/drawing/2014/main" val="2736528756"/>
                    </a:ext>
                  </a:extLst>
                </a:gridCol>
              </a:tblGrid>
              <a:tr h="88741">
                <a:tc>
                  <a:txBody>
                    <a:bodyPr/>
                    <a:lstStyle/>
                    <a:p>
                      <a:pPr lvl="1" algn="l" fontAlgn="ctr"/>
                      <a:r>
                        <a:rPr lang="fr-FR" sz="2000" b="0" i="0" u="none" strike="noStrike" dirty="0">
                          <a:solidFill>
                            <a:schemeClr val="bg1"/>
                          </a:solidFill>
                          <a:effectLst/>
                          <a:latin typeface="Arial" panose="020B0604020202020204" pitchFamily="34" charset="0"/>
                        </a:rPr>
                        <a:t>CARTE DE NOS ESCALES (MASSAGE + SOINS DU VISAGE)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Prix Duo /pers.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370840">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ESCALE TAHITIENNE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LOMI-LOMI Tahitien, combiné au soin du visage complet aux complexes Marins ALGOLOGIE.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2h00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200 €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240 €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93797"/>
                  </a:ext>
                </a:extLst>
              </a:tr>
              <a:tr h="370840">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ESCALE SIGNATURE ALGOLOGIE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Gommage corporel aux concentrés marins THALASPA de coquille d'huîtres &amp; sels de mer.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Massage Signature alliant les techniques du massage Suédois et Californien.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Soin du visage complet aux complexes Marins ALGOLOGIE.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3h00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305 €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340 €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984508"/>
                  </a:ext>
                </a:extLst>
              </a:tr>
            </a:tbl>
          </a:graphicData>
        </a:graphic>
      </p:graphicFrame>
    </p:spTree>
    <p:extLst>
      <p:ext uri="{BB962C8B-B14F-4D97-AF65-F5344CB8AC3E}">
        <p14:creationId xmlns:p14="http://schemas.microsoft.com/office/powerpoint/2010/main" val="73451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
            <a:ext cx="11379200" cy="6858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SPA PRIVATISE</a:t>
            </a:r>
          </a:p>
          <a:p>
            <a:pPr algn="ctr"/>
            <a:endParaRPr lang="fr-FR" sz="900" dirty="0"/>
          </a:p>
        </p:txBody>
      </p:sp>
    </p:spTree>
    <p:extLst>
      <p:ext uri="{BB962C8B-B14F-4D97-AF65-F5344CB8AC3E}">
        <p14:creationId xmlns:p14="http://schemas.microsoft.com/office/powerpoint/2010/main" val="4160574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E4CF3361-1AD9-5BFF-0D5C-AFFD331C4265}"/>
              </a:ext>
            </a:extLst>
          </p:cNvPr>
          <p:cNvPicPr>
            <a:picLocks noGrp="1" noChangeAspect="1"/>
          </p:cNvPicPr>
          <p:nvPr>
            <p:ph idx="1"/>
          </p:nvPr>
        </p:nvPicPr>
        <p:blipFill>
          <a:blip r:embed="rId2"/>
          <a:stretch>
            <a:fillRect/>
          </a:stretch>
        </p:blipFill>
        <p:spPr>
          <a:xfrm>
            <a:off x="4839939" y="1876723"/>
            <a:ext cx="6907561"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re 1">
            <a:extLst>
              <a:ext uri="{FF2B5EF4-FFF2-40B4-BE49-F238E27FC236}">
                <a16:creationId xmlns:a16="http://schemas.microsoft.com/office/drawing/2014/main" id="{0DC42C73-D06D-3185-9B1C-253AA4941E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SPA -  RIEN QUE POUR VOUS</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JACUZZI &amp; SAUNA </a:t>
            </a:r>
          </a:p>
        </p:txBody>
      </p:sp>
      <p:pic>
        <p:nvPicPr>
          <p:cNvPr id="6" name="Image 5">
            <a:extLst>
              <a:ext uri="{FF2B5EF4-FFF2-40B4-BE49-F238E27FC236}">
                <a16:creationId xmlns:a16="http://schemas.microsoft.com/office/drawing/2014/main" id="{4D8DED98-A7A9-5FEB-9F5A-C7B7537A96EB}"/>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2" name="ZoneTexte 11">
            <a:extLst>
              <a:ext uri="{FF2B5EF4-FFF2-40B4-BE49-F238E27FC236}">
                <a16:creationId xmlns:a16="http://schemas.microsoft.com/office/drawing/2014/main" id="{CDA009E8-63E3-C96E-E34B-956EEAEE0C22}"/>
              </a:ext>
            </a:extLst>
          </p:cNvPr>
          <p:cNvSpPr txBox="1"/>
          <p:nvPr/>
        </p:nvSpPr>
        <p:spPr>
          <a:xfrm>
            <a:off x="444499" y="1876722"/>
            <a:ext cx="4395440" cy="4539704"/>
          </a:xfrm>
          <a:prstGeom prst="rect">
            <a:avLst/>
          </a:prstGeom>
          <a:noFill/>
        </p:spPr>
        <p:txBody>
          <a:bodyPr wrap="square">
            <a:spAutoFit/>
          </a:bodyPr>
          <a:lstStyle/>
          <a:p>
            <a:pPr>
              <a:spcBef>
                <a:spcPts val="1000"/>
              </a:spcBef>
            </a:pPr>
            <a:r>
              <a:rPr lang="fr-FR" sz="2400" dirty="0">
                <a:solidFill>
                  <a:schemeClr val="bg1"/>
                </a:solidFill>
                <a:latin typeface="Perpetua" panose="02020502060401020303" pitchFamily="18" charset="0"/>
                <a:ea typeface="+mj-ea"/>
                <a:cs typeface="+mj-cs"/>
              </a:rPr>
              <a:t>Un moment d'évasion relaxante pour vous faire oublier le travail!</a:t>
            </a:r>
          </a:p>
          <a:p>
            <a:pPr>
              <a:spcBef>
                <a:spcPts val="1000"/>
              </a:spcBef>
            </a:pPr>
            <a:r>
              <a:rPr lang="fr-FR" sz="2400" dirty="0">
                <a:solidFill>
                  <a:schemeClr val="bg1"/>
                </a:solidFill>
                <a:latin typeface="Perpetua" panose="02020502060401020303" pitchFamily="18" charset="0"/>
                <a:ea typeface="+mj-ea"/>
                <a:cs typeface="+mj-cs"/>
              </a:rPr>
              <a:t>Profitez en couple ou entre amis du véritable SPA JACUZZI avec 6 sièges de massage spécifiques pour offrir un massage avec des buses différentes </a:t>
            </a:r>
          </a:p>
          <a:p>
            <a:pPr>
              <a:spcBef>
                <a:spcPts val="1000"/>
              </a:spcBef>
            </a:pPr>
            <a:r>
              <a:rPr lang="fr-FR" sz="2400" dirty="0">
                <a:solidFill>
                  <a:schemeClr val="bg1"/>
                </a:solidFill>
                <a:latin typeface="Perpetua" panose="02020502060401020303" pitchFamily="18" charset="0"/>
                <a:ea typeface="+mj-ea"/>
                <a:cs typeface="+mj-cs"/>
              </a:rPr>
              <a:t>Un Sauna aux Infrarouges pour détoxifier son corps, excellent pour les sportifs et atténuer les douleurs d'Arthrose. </a:t>
            </a:r>
          </a:p>
          <a:p>
            <a:pPr>
              <a:spcBef>
                <a:spcPts val="1000"/>
              </a:spcBef>
            </a:pPr>
            <a:r>
              <a:rPr lang="fr-FR" sz="2400" dirty="0">
                <a:solidFill>
                  <a:schemeClr val="bg1"/>
                </a:solidFill>
                <a:latin typeface="Perpetua" panose="02020502060401020303" pitchFamily="18" charset="0"/>
                <a:ea typeface="+mj-ea"/>
                <a:cs typeface="+mj-cs"/>
              </a:rPr>
              <a:t>Privatisation 1h30.</a:t>
            </a:r>
          </a:p>
        </p:txBody>
      </p:sp>
    </p:spTree>
    <p:extLst>
      <p:ext uri="{BB962C8B-B14F-4D97-AF65-F5344CB8AC3E}">
        <p14:creationId xmlns:p14="http://schemas.microsoft.com/office/powerpoint/2010/main" val="415505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SPA – UNE PARENTHESE </a:t>
            </a:r>
          </a:p>
        </p:txBody>
      </p:sp>
      <p:sp>
        <p:nvSpPr>
          <p:cNvPr id="9" name="Rectangle 8">
            <a:extLst>
              <a:ext uri="{FF2B5EF4-FFF2-40B4-BE49-F238E27FC236}">
                <a16:creationId xmlns:a16="http://schemas.microsoft.com/office/drawing/2014/main" id="{16D87001-2C26-CD9C-EBA1-37B0795803EE}"/>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3" name="Tableau 6">
            <a:extLst>
              <a:ext uri="{FF2B5EF4-FFF2-40B4-BE49-F238E27FC236}">
                <a16:creationId xmlns:a16="http://schemas.microsoft.com/office/drawing/2014/main" id="{3A91AD90-A8EA-7B24-CD3D-493232D53397}"/>
              </a:ext>
            </a:extLst>
          </p:cNvPr>
          <p:cNvGraphicFramePr>
            <a:graphicFrameLocks noGrp="1"/>
          </p:cNvGraphicFramePr>
          <p:nvPr>
            <p:extLst>
              <p:ext uri="{D42A27DB-BD31-4B8C-83A1-F6EECF244321}">
                <p14:modId xmlns:p14="http://schemas.microsoft.com/office/powerpoint/2010/main" val="965187618"/>
              </p:ext>
            </p:extLst>
          </p:nvPr>
        </p:nvGraphicFramePr>
        <p:xfrm>
          <a:off x="797609" y="1802311"/>
          <a:ext cx="10495142" cy="4888065"/>
        </p:xfrm>
        <a:graphic>
          <a:graphicData uri="http://schemas.openxmlformats.org/drawingml/2006/table">
            <a:tbl>
              <a:tblPr firstRow="1" bandRow="1">
                <a:tableStyleId>{5C22544A-7EE6-4342-B048-85BDC9FD1C3A}</a:tableStyleId>
              </a:tblPr>
              <a:tblGrid>
                <a:gridCol w="8304899">
                  <a:extLst>
                    <a:ext uri="{9D8B030D-6E8A-4147-A177-3AD203B41FA5}">
                      <a16:colId xmlns:a16="http://schemas.microsoft.com/office/drawing/2014/main" val="52372237"/>
                    </a:ext>
                  </a:extLst>
                </a:gridCol>
                <a:gridCol w="963843">
                  <a:extLst>
                    <a:ext uri="{9D8B030D-6E8A-4147-A177-3AD203B41FA5}">
                      <a16:colId xmlns:a16="http://schemas.microsoft.com/office/drawing/2014/main" val="652987033"/>
                    </a:ext>
                  </a:extLst>
                </a:gridCol>
                <a:gridCol w="1188300">
                  <a:extLst>
                    <a:ext uri="{9D8B030D-6E8A-4147-A177-3AD203B41FA5}">
                      <a16:colId xmlns:a16="http://schemas.microsoft.com/office/drawing/2014/main" val="674274441"/>
                    </a:ext>
                  </a:extLst>
                </a:gridCol>
                <a:gridCol w="38100">
                  <a:extLst>
                    <a:ext uri="{9D8B030D-6E8A-4147-A177-3AD203B41FA5}">
                      <a16:colId xmlns:a16="http://schemas.microsoft.com/office/drawing/2014/main" val="2736528756"/>
                    </a:ext>
                  </a:extLst>
                </a:gridCol>
              </a:tblGrid>
              <a:tr h="422996">
                <a:tc>
                  <a:txBody>
                    <a:bodyPr/>
                    <a:lstStyle/>
                    <a:p>
                      <a:pPr lvl="1" algn="l" fontAlgn="ctr"/>
                      <a:r>
                        <a:rPr lang="fr-FR" sz="2000" b="0" i="0" u="none" strike="noStrike" dirty="0">
                          <a:solidFill>
                            <a:schemeClr val="bg1"/>
                          </a:solidFill>
                          <a:effectLst/>
                          <a:latin typeface="Arial" panose="020B0604020202020204" pitchFamily="34" charset="0"/>
                        </a:rPr>
                        <a:t>PRIVATISATION DU SPA  ( SAUNA + JACUZZI + SDB)</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Prix /pers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fr-FR" sz="20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2933136">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PRIVATISATION DU SPA 1H30 sans massage</a:t>
                      </a:r>
                    </a:p>
                    <a:p>
                      <a:pPr lvl="1" algn="l" rtl="0" fontAlgn="ctr"/>
                      <a:r>
                        <a:rPr lang="fr-FR" sz="2800" b="1" i="0" u="none" strike="noStrike" kern="1200" dirty="0">
                          <a:solidFill>
                            <a:schemeClr val="bg1"/>
                          </a:solidFill>
                          <a:effectLst/>
                          <a:latin typeface="Perpetua" panose="02020502060401020303" pitchFamily="18" charset="0"/>
                          <a:ea typeface="+mn-ea"/>
                          <a:cs typeface="+mn-cs"/>
                        </a:rPr>
                        <a:t>( UNIQUEMENT EN SEMAINE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Profitez en couple ou entre amis du véritable SPA JACUZZI avec 6 sièges de massage spécifiques pour offrir un massage avec des buses différentes et d'un Sauna aux Infrarouges pour détoxifier son corps, excellent pour les sportifs et atténuer les douleurs d'Arthrose. </a:t>
                      </a:r>
                    </a:p>
                    <a:p>
                      <a:pPr lvl="1" algn="l" rtl="0" fontAlgn="ctr"/>
                      <a:r>
                        <a:rPr lang="fr-FR" sz="2000" b="0" i="0" u="none" strike="noStrike" dirty="0">
                          <a:solidFill>
                            <a:schemeClr val="bg1"/>
                          </a:solidFill>
                          <a:effectLst/>
                          <a:latin typeface="Perpetua" panose="02020502060401020303" pitchFamily="18" charset="0"/>
                        </a:rPr>
                        <a:t>Privatisation 1h30 avec la mise à disposition des produits de toilette, un gommage corporel à la coquille d’huîtres et aux sels de Mer offert.</a:t>
                      </a:r>
                    </a:p>
                    <a:p>
                      <a:pPr lvl="1" algn="l" rtl="0" fontAlgn="ctr"/>
                      <a:endParaRPr lang="fr-FR" sz="2000" b="0" i="0" u="none" strike="noStrike" dirty="0">
                        <a:solidFill>
                          <a:schemeClr val="bg1"/>
                        </a:solidFill>
                        <a:effectLst/>
                        <a:latin typeface="Perpetua" panose="02020502060401020303" pitchFamily="18" charset="0"/>
                      </a:endParaRP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65 €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fr-FR" sz="20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93797"/>
                  </a:ext>
                </a:extLst>
              </a:tr>
              <a:tr h="1471679">
                <a:tc>
                  <a:txBody>
                    <a:bodyPr/>
                    <a:lstStyle/>
                    <a:p>
                      <a:pPr lvl="1" algn="l" rtl="0" fontAlgn="ctr"/>
                      <a:r>
                        <a:rPr lang="fr-FR" sz="2800" b="1" i="0" u="none" strike="noStrike" kern="1200" dirty="0">
                          <a:solidFill>
                            <a:schemeClr val="bg1"/>
                          </a:solidFill>
                          <a:effectLst/>
                          <a:latin typeface="Perpetua" panose="02020502060401020303" pitchFamily="18" charset="0"/>
                          <a:ea typeface="+mn-ea"/>
                          <a:cs typeface="+mn-cs"/>
                        </a:rPr>
                        <a:t>PRIVATISATION DU SPA AVANT MASSAGE 1H30</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Prestation identique mais avant votre moment de Massage</a:t>
                      </a:r>
                    </a:p>
                    <a:p>
                      <a:pPr lvl="1" algn="l" rtl="0" fontAlgn="ctr"/>
                      <a:r>
                        <a:rPr lang="fr-FR" sz="2000" b="0" i="0" u="none" strike="noStrike" dirty="0">
                          <a:solidFill>
                            <a:schemeClr val="bg1"/>
                          </a:solidFill>
                          <a:effectLst/>
                          <a:latin typeface="Perpetua" panose="02020502060401020303" pitchFamily="18" charset="0"/>
                        </a:rPr>
                        <a:t>La séance de SPA se fait avant la séance de Massages</a:t>
                      </a:r>
                    </a:p>
                    <a:p>
                      <a:pPr lvl="1" algn="l" rtl="0" fontAlgn="ctr"/>
                      <a:endParaRPr lang="fr-FR" sz="2000" b="0" i="0" u="none" strike="noStrike" dirty="0">
                        <a:solidFill>
                          <a:schemeClr val="bg1"/>
                        </a:solidFill>
                        <a:effectLst/>
                        <a:latin typeface="Perpetua" panose="02020502060401020303" pitchFamily="18" charset="0"/>
                      </a:endParaRP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1H30</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55 €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fr-FR" sz="20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984508"/>
                  </a:ext>
                </a:extLst>
              </a:tr>
            </a:tbl>
          </a:graphicData>
        </a:graphic>
      </p:graphicFrame>
    </p:spTree>
    <p:extLst>
      <p:ext uri="{BB962C8B-B14F-4D97-AF65-F5344CB8AC3E}">
        <p14:creationId xmlns:p14="http://schemas.microsoft.com/office/powerpoint/2010/main" val="3660278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a:extLst>
              <a:ext uri="{FF2B5EF4-FFF2-40B4-BE49-F238E27FC236}">
                <a16:creationId xmlns:a16="http://schemas.microsoft.com/office/drawing/2014/main" id="{AEC0F700-A844-7EFF-18CC-65BFEB488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58" b="887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2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BIENVENUE POUR UNE NOUVELLE</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EXPERIENCE SENSORIELLE DE DETENTE</a:t>
            </a:r>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6" name="Rectangle 15">
            <a:extLst>
              <a:ext uri="{FF2B5EF4-FFF2-40B4-BE49-F238E27FC236}">
                <a16:creationId xmlns:a16="http://schemas.microsoft.com/office/drawing/2014/main" id="{5FA1C200-09E1-3C34-0FB0-61CDA6CB142F}"/>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3">
            <a:extLst>
              <a:ext uri="{FF2B5EF4-FFF2-40B4-BE49-F238E27FC236}">
                <a16:creationId xmlns:a16="http://schemas.microsoft.com/office/drawing/2014/main" id="{7D1F6FAF-BA67-D2D3-208B-7B23AD3EFE10}"/>
              </a:ext>
            </a:extLst>
          </p:cNvPr>
          <p:cNvSpPr txBox="1">
            <a:spLocks/>
          </p:cNvSpPr>
          <p:nvPr/>
        </p:nvSpPr>
        <p:spPr>
          <a:xfrm>
            <a:off x="393700" y="1690687"/>
            <a:ext cx="8397875" cy="51673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3600" dirty="0">
                <a:solidFill>
                  <a:schemeClr val="bg1"/>
                </a:solidFill>
                <a:latin typeface="Perpetua" panose="02020502060401020303" pitchFamily="18" charset="0"/>
                <a:ea typeface="+mj-ea"/>
                <a:cs typeface="+mj-cs"/>
              </a:rPr>
              <a:t>Cécile et son équipe de Masseuses,</a:t>
            </a:r>
          </a:p>
          <a:p>
            <a:pPr marL="0" indent="0" algn="ctr">
              <a:lnSpc>
                <a:spcPct val="100000"/>
              </a:lnSpc>
              <a:buNone/>
            </a:pPr>
            <a:r>
              <a:rPr lang="fr-FR" sz="3600" dirty="0">
                <a:solidFill>
                  <a:schemeClr val="bg1"/>
                </a:solidFill>
                <a:latin typeface="Perpetua" panose="02020502060401020303" pitchFamily="18" charset="0"/>
                <a:ea typeface="+mj-ea"/>
                <a:cs typeface="+mj-cs"/>
              </a:rPr>
              <a:t> Vous propose une expérience sensorielle Unique.</a:t>
            </a:r>
          </a:p>
          <a:p>
            <a:pPr marL="0" indent="0" algn="ctr">
              <a:lnSpc>
                <a:spcPct val="100000"/>
              </a:lnSpc>
              <a:buNone/>
            </a:pPr>
            <a:r>
              <a:rPr lang="fr-FR" sz="3600" dirty="0">
                <a:solidFill>
                  <a:schemeClr val="bg1"/>
                </a:solidFill>
                <a:latin typeface="Perpetua" panose="02020502060401020303" pitchFamily="18" charset="0"/>
                <a:ea typeface="+mj-ea"/>
                <a:cs typeface="+mj-cs"/>
              </a:rPr>
              <a:t>Construisez à l’aide de cette carte de soins,</a:t>
            </a:r>
          </a:p>
          <a:p>
            <a:pPr marL="0" indent="0" algn="ctr">
              <a:lnSpc>
                <a:spcPct val="100000"/>
              </a:lnSpc>
              <a:buNone/>
            </a:pPr>
            <a:r>
              <a:rPr lang="fr-FR" sz="3600" dirty="0">
                <a:solidFill>
                  <a:schemeClr val="bg1"/>
                </a:solidFill>
                <a:latin typeface="Perpetua" panose="02020502060401020303" pitchFamily="18" charset="0"/>
                <a:ea typeface="+mj-ea"/>
                <a:cs typeface="+mj-cs"/>
              </a:rPr>
              <a:t>Votre moment de détente en solo ou à plusieurs,</a:t>
            </a:r>
          </a:p>
          <a:p>
            <a:pPr marL="0" indent="0" algn="ctr">
              <a:lnSpc>
                <a:spcPct val="100000"/>
              </a:lnSpc>
              <a:buNone/>
            </a:pPr>
            <a:r>
              <a:rPr lang="fr-FR" sz="3600" dirty="0">
                <a:solidFill>
                  <a:schemeClr val="bg1"/>
                </a:solidFill>
                <a:latin typeface="Perpetua" panose="02020502060401020303" pitchFamily="18" charset="0"/>
                <a:ea typeface="+mj-ea"/>
                <a:cs typeface="+mj-cs"/>
              </a:rPr>
              <a:t>Un soin, Un massage, Un SPA, Une Formation?</a:t>
            </a:r>
          </a:p>
          <a:p>
            <a:pPr marL="0" indent="0" algn="ctr">
              <a:lnSpc>
                <a:spcPct val="100000"/>
              </a:lnSpc>
              <a:buNone/>
            </a:pPr>
            <a:r>
              <a:rPr lang="fr-FR" sz="3600" dirty="0">
                <a:solidFill>
                  <a:schemeClr val="bg1"/>
                </a:solidFill>
                <a:latin typeface="Perpetua" panose="02020502060401020303" pitchFamily="18" charset="0"/>
                <a:ea typeface="+mj-ea"/>
                <a:cs typeface="+mj-cs"/>
              </a:rPr>
              <a:t>Puis appelez nous au 06.01.08.19.38 </a:t>
            </a:r>
            <a:endParaRPr lang="fr-FR" sz="3600" b="1" dirty="0">
              <a:solidFill>
                <a:schemeClr val="bg1"/>
              </a:solidFill>
              <a:latin typeface="Perpetua" panose="02020502060401020303" pitchFamily="18" charset="0"/>
              <a:ea typeface="+mj-ea"/>
              <a:cs typeface="+mj-cs"/>
            </a:endParaRPr>
          </a:p>
        </p:txBody>
      </p:sp>
      <p:pic>
        <p:nvPicPr>
          <p:cNvPr id="18" name="Espace réservé du contenu 4">
            <a:extLst>
              <a:ext uri="{FF2B5EF4-FFF2-40B4-BE49-F238E27FC236}">
                <a16:creationId xmlns:a16="http://schemas.microsoft.com/office/drawing/2014/main" id="{CC294F6D-276E-6196-74F7-2F160ED0D12F}"/>
              </a:ext>
            </a:extLst>
          </p:cNvPr>
          <p:cNvPicPr>
            <a:picLocks noChangeAspect="1"/>
          </p:cNvPicPr>
          <p:nvPr/>
        </p:nvPicPr>
        <p:blipFill>
          <a:blip r:embed="rId4"/>
          <a:srcRect/>
          <a:stretch/>
        </p:blipFill>
        <p:spPr>
          <a:xfrm>
            <a:off x="9326259" y="3114675"/>
            <a:ext cx="2472041" cy="2514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5225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
            <a:ext cx="11379200" cy="6858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FORMATIONS</a:t>
            </a:r>
          </a:p>
          <a:p>
            <a:pPr algn="ctr"/>
            <a:endParaRPr lang="fr-FR" sz="900" dirty="0"/>
          </a:p>
        </p:txBody>
      </p:sp>
    </p:spTree>
    <p:extLst>
      <p:ext uri="{BB962C8B-B14F-4D97-AF65-F5344CB8AC3E}">
        <p14:creationId xmlns:p14="http://schemas.microsoft.com/office/powerpoint/2010/main" val="2170552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FORMATIONS AU MASSAGE</a:t>
            </a:r>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6" name="Rectangle 15">
            <a:extLst>
              <a:ext uri="{FF2B5EF4-FFF2-40B4-BE49-F238E27FC236}">
                <a16:creationId xmlns:a16="http://schemas.microsoft.com/office/drawing/2014/main" id="{5FA1C200-09E1-3C34-0FB0-61CDA6CB142F}"/>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3">
            <a:extLst>
              <a:ext uri="{FF2B5EF4-FFF2-40B4-BE49-F238E27FC236}">
                <a16:creationId xmlns:a16="http://schemas.microsoft.com/office/drawing/2014/main" id="{7D1F6FAF-BA67-D2D3-208B-7B23AD3EFE10}"/>
              </a:ext>
            </a:extLst>
          </p:cNvPr>
          <p:cNvSpPr txBox="1">
            <a:spLocks/>
          </p:cNvSpPr>
          <p:nvPr/>
        </p:nvSpPr>
        <p:spPr>
          <a:xfrm>
            <a:off x="66674" y="1690687"/>
            <a:ext cx="12125325" cy="5167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r-FR" dirty="0">
              <a:solidFill>
                <a:schemeClr val="bg1"/>
              </a:solidFill>
              <a:latin typeface="Perpetua" panose="02020502060401020303" pitchFamily="18" charset="0"/>
              <a:ea typeface="+mj-ea"/>
              <a:cs typeface="+mj-cs"/>
            </a:endParaRPr>
          </a:p>
        </p:txBody>
      </p:sp>
      <p:pic>
        <p:nvPicPr>
          <p:cNvPr id="4" name="Image 3">
            <a:extLst>
              <a:ext uri="{FF2B5EF4-FFF2-40B4-BE49-F238E27FC236}">
                <a16:creationId xmlns:a16="http://schemas.microsoft.com/office/drawing/2014/main" id="{F5E05673-ADDB-C486-0C79-79C65E8DB53B}"/>
              </a:ext>
            </a:extLst>
          </p:cNvPr>
          <p:cNvPicPr>
            <a:picLocks noChangeAspect="1"/>
          </p:cNvPicPr>
          <p:nvPr/>
        </p:nvPicPr>
        <p:blipFill>
          <a:blip r:embed="rId4"/>
          <a:stretch>
            <a:fillRect/>
          </a:stretch>
        </p:blipFill>
        <p:spPr>
          <a:xfrm>
            <a:off x="419101" y="2325105"/>
            <a:ext cx="5507137" cy="395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5642EEB9-F356-C616-69DE-4CE18F685363}"/>
              </a:ext>
            </a:extLst>
          </p:cNvPr>
          <p:cNvPicPr>
            <a:picLocks noChangeAspect="1"/>
          </p:cNvPicPr>
          <p:nvPr/>
        </p:nvPicPr>
        <p:blipFill>
          <a:blip r:embed="rId5"/>
          <a:stretch>
            <a:fillRect/>
          </a:stretch>
        </p:blipFill>
        <p:spPr>
          <a:xfrm>
            <a:off x="6265764" y="2325105"/>
            <a:ext cx="5507135" cy="395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28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FORMATION AU MASSAGE EN COUPLE</a:t>
            </a:r>
          </a:p>
        </p:txBody>
      </p:sp>
      <p:sp>
        <p:nvSpPr>
          <p:cNvPr id="9" name="Rectangle 8">
            <a:extLst>
              <a:ext uri="{FF2B5EF4-FFF2-40B4-BE49-F238E27FC236}">
                <a16:creationId xmlns:a16="http://schemas.microsoft.com/office/drawing/2014/main" id="{16D87001-2C26-CD9C-EBA1-37B0795803EE}"/>
              </a:ext>
            </a:extLst>
          </p:cNvPr>
          <p:cNvSpPr/>
          <p:nvPr/>
        </p:nvSpPr>
        <p:spPr>
          <a:xfrm>
            <a:off x="47625"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4" name="Tableau 6">
            <a:extLst>
              <a:ext uri="{FF2B5EF4-FFF2-40B4-BE49-F238E27FC236}">
                <a16:creationId xmlns:a16="http://schemas.microsoft.com/office/drawing/2014/main" id="{4B0BD736-1FFE-521C-08CD-5B6D076A867C}"/>
              </a:ext>
            </a:extLst>
          </p:cNvPr>
          <p:cNvGraphicFramePr>
            <a:graphicFrameLocks noGrp="1"/>
          </p:cNvGraphicFramePr>
          <p:nvPr>
            <p:extLst>
              <p:ext uri="{D42A27DB-BD31-4B8C-83A1-F6EECF244321}">
                <p14:modId xmlns:p14="http://schemas.microsoft.com/office/powerpoint/2010/main" val="2478624361"/>
              </p:ext>
            </p:extLst>
          </p:nvPr>
        </p:nvGraphicFramePr>
        <p:xfrm>
          <a:off x="609600" y="1692434"/>
          <a:ext cx="11214100" cy="5078730"/>
        </p:xfrm>
        <a:graphic>
          <a:graphicData uri="http://schemas.openxmlformats.org/drawingml/2006/table">
            <a:tbl>
              <a:tblPr firstRow="1" bandRow="1">
                <a:tableStyleId>{5C22544A-7EE6-4342-B048-85BDC9FD1C3A}</a:tableStyleId>
              </a:tblPr>
              <a:tblGrid>
                <a:gridCol w="7988300">
                  <a:extLst>
                    <a:ext uri="{9D8B030D-6E8A-4147-A177-3AD203B41FA5}">
                      <a16:colId xmlns:a16="http://schemas.microsoft.com/office/drawing/2014/main" val="52372237"/>
                    </a:ext>
                  </a:extLst>
                </a:gridCol>
                <a:gridCol w="1117600">
                  <a:extLst>
                    <a:ext uri="{9D8B030D-6E8A-4147-A177-3AD203B41FA5}">
                      <a16:colId xmlns:a16="http://schemas.microsoft.com/office/drawing/2014/main" val="652987033"/>
                    </a:ext>
                  </a:extLst>
                </a:gridCol>
                <a:gridCol w="1117600">
                  <a:extLst>
                    <a:ext uri="{9D8B030D-6E8A-4147-A177-3AD203B41FA5}">
                      <a16:colId xmlns:a16="http://schemas.microsoft.com/office/drawing/2014/main" val="674274441"/>
                    </a:ext>
                  </a:extLst>
                </a:gridCol>
                <a:gridCol w="990600">
                  <a:extLst>
                    <a:ext uri="{9D8B030D-6E8A-4147-A177-3AD203B41FA5}">
                      <a16:colId xmlns:a16="http://schemas.microsoft.com/office/drawing/2014/main" val="2736528756"/>
                    </a:ext>
                  </a:extLst>
                </a:gridCol>
              </a:tblGrid>
              <a:tr h="88741">
                <a:tc>
                  <a:txBody>
                    <a:bodyPr/>
                    <a:lstStyle/>
                    <a:p>
                      <a:pPr algn="l" fontAlgn="ctr"/>
                      <a:r>
                        <a:rPr lang="fr-FR" sz="2000" b="1" i="0" u="none" strike="noStrike">
                          <a:solidFill>
                            <a:schemeClr val="bg1"/>
                          </a:solidFill>
                          <a:effectLst/>
                          <a:latin typeface="Perpetua" panose="02020502060401020303" pitchFamily="18" charset="0"/>
                        </a:rPr>
                        <a:t>CARTE DES FORMATIONS</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800" b="1" i="0" u="none" strike="noStrike" dirty="0">
                          <a:solidFill>
                            <a:schemeClr val="bg1"/>
                          </a:solidFill>
                          <a:effectLst/>
                          <a:latin typeface="Perpetua" panose="02020502060401020303" pitchFamily="18" charset="0"/>
                        </a:rPr>
                        <a:t>Durée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800" b="1" i="0" u="none" strike="noStrike" dirty="0">
                          <a:solidFill>
                            <a:schemeClr val="bg1"/>
                          </a:solidFill>
                          <a:effectLst/>
                          <a:latin typeface="Perpetua" panose="02020502060401020303" pitchFamily="18" charset="0"/>
                        </a:rPr>
                        <a:t>Prix Solo Semaine</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800" b="1" i="0" u="none" strike="noStrike" dirty="0">
                          <a:solidFill>
                            <a:schemeClr val="bg1"/>
                          </a:solidFill>
                          <a:effectLst/>
                          <a:latin typeface="Perpetua" panose="02020502060401020303" pitchFamily="18" charset="0"/>
                        </a:rPr>
                        <a:t>Prix Duo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370840">
                <a:tc>
                  <a:txBody>
                    <a:bodyPr/>
                    <a:lstStyle/>
                    <a:p>
                      <a:pPr algn="l" rtl="0" fontAlgn="ctr"/>
                      <a:r>
                        <a:rPr lang="fr-FR" sz="2800" b="1" i="0" u="none" strike="noStrike" kern="1200" dirty="0">
                          <a:solidFill>
                            <a:schemeClr val="bg1"/>
                          </a:solidFill>
                          <a:effectLst/>
                          <a:latin typeface="Perpetua" panose="02020502060401020303" pitchFamily="18" charset="0"/>
                          <a:ea typeface="+mn-ea"/>
                          <a:cs typeface="+mn-cs"/>
                        </a:rPr>
                        <a:t>FORMATION DE MASSAGE EN COUPLE </a:t>
                      </a:r>
                      <a:br>
                        <a:rPr lang="fr-FR" sz="2000" b="0" i="0" u="none" strike="noStrike" dirty="0">
                          <a:solidFill>
                            <a:schemeClr val="bg1"/>
                          </a:solidFill>
                          <a:effectLst/>
                          <a:latin typeface="Perpetua" panose="02020502060401020303" pitchFamily="18" charset="0"/>
                        </a:rPr>
                      </a:br>
                      <a:r>
                        <a:rPr lang="fr-FR" sz="2000" b="0" i="0" u="none" strike="noStrike" dirty="0">
                          <a:solidFill>
                            <a:schemeClr val="bg1"/>
                          </a:solidFill>
                          <a:effectLst/>
                          <a:latin typeface="Perpetua" panose="02020502060401020303" pitchFamily="18" charset="0"/>
                        </a:rPr>
                        <a:t>En couple, l'un après l'autre, Cécile ARNOUX vous apprend les mouvements et les différentes pressions pour relaxer et dénouer les tensions musculaires de la vie quotidienne : pressions sur les épaules, la nuque, du cuir chevelu, massage des jambes...pour le plaisir de l'autre.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3H</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2000" b="0" i="0" u="none" strike="noStrike" dirty="0">
                        <a:solidFill>
                          <a:schemeClr val="bg1"/>
                        </a:solidFill>
                        <a:effectLst/>
                        <a:latin typeface="Perpetua" panose="02020502060401020303"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2000" b="0" i="0" u="none" strike="noStrike" dirty="0">
                          <a:solidFill>
                            <a:schemeClr val="bg1"/>
                          </a:solidFill>
                          <a:effectLst/>
                          <a:latin typeface="Perpetua" panose="02020502060401020303" pitchFamily="18" charset="0"/>
                        </a:rPr>
                        <a:t>//</a:t>
                      </a:r>
                    </a:p>
                    <a:p>
                      <a:pPr algn="ctr" rtl="0" fontAlgn="ctr"/>
                      <a:endParaRPr lang="fr-FR" sz="20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260 €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93797"/>
                  </a:ext>
                </a:extLst>
              </a:tr>
              <a:tr h="370840">
                <a:tc>
                  <a:txBody>
                    <a:bodyPr/>
                    <a:lstStyle/>
                    <a:p>
                      <a:pPr algn="l" rtl="0" fontAlgn="ctr"/>
                      <a:r>
                        <a:rPr lang="fr-FR" sz="2800" b="1" i="0" u="none" strike="noStrike" kern="1200" dirty="0">
                          <a:solidFill>
                            <a:schemeClr val="bg1"/>
                          </a:solidFill>
                          <a:effectLst/>
                          <a:latin typeface="Perpetua" panose="02020502060401020303" pitchFamily="18" charset="0"/>
                          <a:ea typeface="+mn-ea"/>
                          <a:cs typeface="+mn-cs"/>
                        </a:rPr>
                        <a:t>FORMATION DE MASSAGE PROFESSIONNELLE </a:t>
                      </a:r>
                    </a:p>
                    <a:p>
                      <a:pPr algn="l" rtl="0" fontAlgn="ctr"/>
                      <a:r>
                        <a:rPr lang="fr-FR" sz="2000" b="0" i="0" u="none" strike="noStrike" dirty="0">
                          <a:solidFill>
                            <a:schemeClr val="bg1"/>
                          </a:solidFill>
                          <a:effectLst/>
                          <a:latin typeface="Perpetua" panose="02020502060401020303" pitchFamily="18" charset="0"/>
                        </a:rPr>
                        <a:t>Vous êtes déjà professionnel où vous souhaitez devenir Masseur, Masseuse, Cécile vous enseigne les secrets de son massage Signature qui a conquis sa clientèle. Cette formation est totalement privatisée, durant trois jours l'élève est en cours particulier. Il reçoit toute la technique, la méthode de travail du SPA pour exercer les massages en DUO, les différents produits utilisés ainsi que son savoir-être et savoir-faire, pour offrir un massage de très grande qualité à ses clients. Après un mois de pratique, l'élève reviendra masser Cécile ARNOUX afin de valider l'acquisition du massage et corriger sa gestuelle.</a:t>
                      </a:r>
                    </a:p>
                  </a:txBody>
                  <a:tcPr marL="952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a:solidFill>
                            <a:schemeClr val="bg1"/>
                          </a:solidFill>
                          <a:effectLst/>
                          <a:latin typeface="Perpetua" panose="02020502060401020303" pitchFamily="18" charset="0"/>
                        </a:rPr>
                        <a:t>3 Jours</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2000" b="0" i="0" u="none" strike="noStrike" dirty="0">
                          <a:solidFill>
                            <a:schemeClr val="bg1"/>
                          </a:solidFill>
                          <a:effectLst/>
                          <a:latin typeface="Perpetua" panose="02020502060401020303" pitchFamily="18" charset="0"/>
                        </a:rPr>
                        <a:t>900 €</a:t>
                      </a: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2000" b="0" i="0" u="none" strike="noStrike" dirty="0">
                        <a:solidFill>
                          <a:schemeClr val="bg1"/>
                        </a:solidFill>
                        <a:effectLst/>
                        <a:latin typeface="Perpetua" panose="02020502060401020303" pitchFamily="18"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2000" b="0" i="0" u="none" strike="noStrike" dirty="0">
                          <a:solidFill>
                            <a:schemeClr val="bg1"/>
                          </a:solidFill>
                          <a:effectLst/>
                          <a:latin typeface="Perpetua" panose="02020502060401020303" pitchFamily="18" charset="0"/>
                        </a:rPr>
                        <a:t>//</a:t>
                      </a:r>
                    </a:p>
                    <a:p>
                      <a:pPr algn="ctr" rtl="0" fontAlgn="ctr"/>
                      <a:endParaRPr lang="fr-FR" sz="2000" b="0" i="0" u="none" strike="noStrike" dirty="0">
                        <a:solidFill>
                          <a:schemeClr val="bg1"/>
                        </a:solidFill>
                        <a:effectLst/>
                        <a:latin typeface="Perpetua" panose="02020502060401020303" pitchFamily="18" charset="0"/>
                      </a:endParaRPr>
                    </a:p>
                  </a:txBody>
                  <a:tcPr marL="6350" marR="6350" marT="635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984508"/>
                  </a:ext>
                </a:extLst>
              </a:tr>
            </a:tbl>
          </a:graphicData>
        </a:graphic>
      </p:graphicFrame>
    </p:spTree>
    <p:extLst>
      <p:ext uri="{BB962C8B-B14F-4D97-AF65-F5344CB8AC3E}">
        <p14:creationId xmlns:p14="http://schemas.microsoft.com/office/powerpoint/2010/main" val="2078408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SOPHROLOGIE</a:t>
            </a:r>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6" name="Rectangle 15">
            <a:extLst>
              <a:ext uri="{FF2B5EF4-FFF2-40B4-BE49-F238E27FC236}">
                <a16:creationId xmlns:a16="http://schemas.microsoft.com/office/drawing/2014/main" id="{5FA1C200-09E1-3C34-0FB0-61CDA6CB142F}"/>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3">
            <a:extLst>
              <a:ext uri="{FF2B5EF4-FFF2-40B4-BE49-F238E27FC236}">
                <a16:creationId xmlns:a16="http://schemas.microsoft.com/office/drawing/2014/main" id="{7D1F6FAF-BA67-D2D3-208B-7B23AD3EFE10}"/>
              </a:ext>
            </a:extLst>
          </p:cNvPr>
          <p:cNvSpPr txBox="1">
            <a:spLocks/>
          </p:cNvSpPr>
          <p:nvPr/>
        </p:nvSpPr>
        <p:spPr>
          <a:xfrm>
            <a:off x="66674" y="1690687"/>
            <a:ext cx="12125325" cy="51673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r-FR" dirty="0">
              <a:solidFill>
                <a:schemeClr val="bg1"/>
              </a:solidFill>
              <a:latin typeface="Perpetua" panose="02020502060401020303" pitchFamily="18" charset="0"/>
              <a:ea typeface="+mj-ea"/>
              <a:cs typeface="+mj-cs"/>
            </a:endParaRPr>
          </a:p>
        </p:txBody>
      </p:sp>
      <p:pic>
        <p:nvPicPr>
          <p:cNvPr id="4" name="Image 3" descr="Cascade entre de grandes collines">
            <a:extLst>
              <a:ext uri="{FF2B5EF4-FFF2-40B4-BE49-F238E27FC236}">
                <a16:creationId xmlns:a16="http://schemas.microsoft.com/office/drawing/2014/main" id="{F5E05673-ADDB-C486-0C79-79C65E8DB53B}"/>
              </a:ext>
            </a:extLst>
          </p:cNvPr>
          <p:cNvPicPr>
            <a:picLocks noChangeAspect="1"/>
          </p:cNvPicPr>
          <p:nvPr/>
        </p:nvPicPr>
        <p:blipFill>
          <a:blip r:embed="rId4"/>
          <a:srcRect/>
          <a:stretch/>
        </p:blipFill>
        <p:spPr>
          <a:xfrm>
            <a:off x="419101" y="2335044"/>
            <a:ext cx="5507137" cy="395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descr="Main d'une femme touchant du blé dans un champ">
            <a:extLst>
              <a:ext uri="{FF2B5EF4-FFF2-40B4-BE49-F238E27FC236}">
                <a16:creationId xmlns:a16="http://schemas.microsoft.com/office/drawing/2014/main" id="{5642EEB9-F356-C616-69DE-4CE18F685363}"/>
              </a:ext>
            </a:extLst>
          </p:cNvPr>
          <p:cNvPicPr>
            <a:picLocks noChangeAspect="1"/>
          </p:cNvPicPr>
          <p:nvPr/>
        </p:nvPicPr>
        <p:blipFill>
          <a:blip r:embed="rId5"/>
          <a:srcRect/>
          <a:stretch/>
        </p:blipFill>
        <p:spPr>
          <a:xfrm>
            <a:off x="6265764" y="2335044"/>
            <a:ext cx="5556861" cy="3959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8022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SOPHROLOGIE</a:t>
            </a:r>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6" name="Rectangle 15">
            <a:extLst>
              <a:ext uri="{FF2B5EF4-FFF2-40B4-BE49-F238E27FC236}">
                <a16:creationId xmlns:a16="http://schemas.microsoft.com/office/drawing/2014/main" id="{5FA1C200-09E1-3C34-0FB0-61CDA6CB142F}"/>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3">
            <a:extLst>
              <a:ext uri="{FF2B5EF4-FFF2-40B4-BE49-F238E27FC236}">
                <a16:creationId xmlns:a16="http://schemas.microsoft.com/office/drawing/2014/main" id="{7D1F6FAF-BA67-D2D3-208B-7B23AD3EFE10}"/>
              </a:ext>
            </a:extLst>
          </p:cNvPr>
          <p:cNvSpPr txBox="1">
            <a:spLocks/>
          </p:cNvSpPr>
          <p:nvPr/>
        </p:nvSpPr>
        <p:spPr>
          <a:xfrm>
            <a:off x="122711" y="1860253"/>
            <a:ext cx="11946577" cy="499774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b="0" i="0" u="none" strike="noStrike" dirty="0">
                <a:solidFill>
                  <a:schemeClr val="bg1"/>
                </a:solidFill>
                <a:effectLst/>
                <a:latin typeface="Perpetua" panose="02020502060401020303" pitchFamily="18" charset="77"/>
              </a:rPr>
              <a:t>La sophrologie permet une gestion de la douleur physique ou liée à un traitement médical. Elle aide à combattre le stress et l'anxiété. Elle peut également être utilisée pour préparer un accouchement ou pour aider à lutter contre certaines addictions comme le tabagisme, l'alcoolisme ou les troubles alimentaires. Elle est aussi souvent utilisée pour détendre les sportifs avant une compétition et préparer les échéances. Elle améliore la concentration et la mémoire lors d'examens scolaires.</a:t>
            </a:r>
          </a:p>
          <a:p>
            <a:pPr marL="0" indent="0">
              <a:lnSpc>
                <a:spcPct val="100000"/>
              </a:lnSpc>
              <a:buNone/>
            </a:pPr>
            <a:r>
              <a:rPr lang="fr-FR" dirty="0">
                <a:solidFill>
                  <a:schemeClr val="bg1"/>
                </a:solidFill>
                <a:latin typeface="Perpetua" panose="02020502060401020303" pitchFamily="18" charset="77"/>
                <a:ea typeface="+mj-ea"/>
                <a:cs typeface="+mj-cs"/>
              </a:rPr>
              <a:t>La sophrologie est une Thérapie brève. Cécile ARNOUX a suivi la formation de Catherine ALIOTTA offrant un protocole répondant à chaque besoin. ( Entre 8 à 12 séances )</a:t>
            </a:r>
          </a:p>
          <a:p>
            <a:pPr marL="0" indent="0">
              <a:lnSpc>
                <a:spcPct val="100000"/>
              </a:lnSpc>
              <a:buNone/>
            </a:pPr>
            <a:r>
              <a:rPr lang="fr-FR" dirty="0">
                <a:solidFill>
                  <a:schemeClr val="bg1"/>
                </a:solidFill>
                <a:latin typeface="Perpetua" panose="02020502060401020303" pitchFamily="18" charset="77"/>
                <a:ea typeface="+mj-ea"/>
                <a:cs typeface="+mj-cs"/>
              </a:rPr>
              <a:t>Les séances se déroulent par une phase d’exercices de relaxation dynamique puis une visualisation. </a:t>
            </a:r>
          </a:p>
          <a:p>
            <a:pPr marL="0" indent="0">
              <a:lnSpc>
                <a:spcPct val="100000"/>
              </a:lnSpc>
              <a:buNone/>
            </a:pPr>
            <a:r>
              <a:rPr lang="fr-FR" dirty="0">
                <a:solidFill>
                  <a:schemeClr val="bg1"/>
                </a:solidFill>
                <a:latin typeface="Perpetua" panose="02020502060401020303" pitchFamily="18" charset="77"/>
                <a:ea typeface="+mj-ea"/>
                <a:cs typeface="+mj-cs"/>
              </a:rPr>
              <a:t>Tarif par séance: Adulte 80€ durée 1h30 – Enfant 50€ durée 45 min</a:t>
            </a:r>
          </a:p>
          <a:p>
            <a:pPr marL="0" indent="0">
              <a:lnSpc>
                <a:spcPct val="100000"/>
              </a:lnSpc>
              <a:buNone/>
            </a:pPr>
            <a:endParaRPr lang="fr-FR" dirty="0">
              <a:solidFill>
                <a:schemeClr val="bg1"/>
              </a:solidFill>
              <a:latin typeface="Perpetua" panose="02020502060401020303" pitchFamily="18" charset="77"/>
              <a:ea typeface="+mj-ea"/>
              <a:cs typeface="+mj-cs"/>
            </a:endParaRPr>
          </a:p>
        </p:txBody>
      </p:sp>
    </p:spTree>
    <p:extLst>
      <p:ext uri="{BB962C8B-B14F-4D97-AF65-F5344CB8AC3E}">
        <p14:creationId xmlns:p14="http://schemas.microsoft.com/office/powerpoint/2010/main" val="244683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
            <a:ext cx="11379200" cy="6858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UN BON CADEAU?</a:t>
            </a:r>
          </a:p>
          <a:p>
            <a:pPr algn="ctr"/>
            <a:endParaRPr lang="fr-FR" sz="900" dirty="0"/>
          </a:p>
        </p:txBody>
      </p:sp>
    </p:spTree>
    <p:extLst>
      <p:ext uri="{BB962C8B-B14F-4D97-AF65-F5344CB8AC3E}">
        <p14:creationId xmlns:p14="http://schemas.microsoft.com/office/powerpoint/2010/main" val="2234028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POUR NOUS JOINDRE</a:t>
            </a:r>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16" name="Rectangle 15">
            <a:extLst>
              <a:ext uri="{FF2B5EF4-FFF2-40B4-BE49-F238E27FC236}">
                <a16:creationId xmlns:a16="http://schemas.microsoft.com/office/drawing/2014/main" id="{5FA1C200-09E1-3C34-0FB0-61CDA6CB142F}"/>
              </a:ext>
            </a:extLst>
          </p:cNvPr>
          <p:cNvSpPr/>
          <p:nvPr/>
        </p:nvSpPr>
        <p:spPr>
          <a:xfrm>
            <a:off x="0"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3">
            <a:extLst>
              <a:ext uri="{FF2B5EF4-FFF2-40B4-BE49-F238E27FC236}">
                <a16:creationId xmlns:a16="http://schemas.microsoft.com/office/drawing/2014/main" id="{7D1F6FAF-BA67-D2D3-208B-7B23AD3EFE10}"/>
              </a:ext>
            </a:extLst>
          </p:cNvPr>
          <p:cNvSpPr txBox="1">
            <a:spLocks/>
          </p:cNvSpPr>
          <p:nvPr/>
        </p:nvSpPr>
        <p:spPr>
          <a:xfrm>
            <a:off x="122711" y="1860253"/>
            <a:ext cx="11946577" cy="4997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fr-FR" dirty="0">
              <a:solidFill>
                <a:schemeClr val="bg1"/>
              </a:solidFill>
              <a:latin typeface="Perpetua" panose="02020502060401020303" pitchFamily="18" charset="0"/>
              <a:ea typeface="+mj-ea"/>
              <a:cs typeface="+mj-cs"/>
            </a:endParaRPr>
          </a:p>
          <a:p>
            <a:pPr marL="0" indent="0">
              <a:lnSpc>
                <a:spcPct val="100000"/>
              </a:lnSpc>
              <a:buNone/>
            </a:pPr>
            <a:r>
              <a:rPr lang="fr-FR" dirty="0">
                <a:solidFill>
                  <a:schemeClr val="bg1"/>
                </a:solidFill>
                <a:latin typeface="Perpetua" panose="02020502060401020303" pitchFamily="18" charset="0"/>
                <a:ea typeface="+mj-ea"/>
                <a:cs typeface="+mj-cs"/>
              </a:rPr>
              <a:t>Le SPA MARIN est ouvert tous les jours de la semaine de 9h à 20h, </a:t>
            </a:r>
          </a:p>
          <a:p>
            <a:pPr marL="0" indent="0">
              <a:lnSpc>
                <a:spcPct val="100000"/>
              </a:lnSpc>
              <a:buNone/>
            </a:pPr>
            <a:r>
              <a:rPr lang="fr-FR" dirty="0">
                <a:solidFill>
                  <a:schemeClr val="bg1"/>
                </a:solidFill>
                <a:latin typeface="Perpetua" panose="02020502060401020303" pitchFamily="18" charset="0"/>
                <a:ea typeface="+mj-ea"/>
                <a:cs typeface="+mj-cs"/>
              </a:rPr>
              <a:t>Cécile ARNOUX assure la majorité des massages avec son Equipe mais aussi la relation commerciale afin de vous organiser le soin sur-mesure à votre convenance et vous propose un service de bons cadeaux.</a:t>
            </a:r>
          </a:p>
          <a:p>
            <a:pPr marL="0" indent="0">
              <a:lnSpc>
                <a:spcPct val="100000"/>
              </a:lnSpc>
              <a:buNone/>
            </a:pPr>
            <a:r>
              <a:rPr lang="fr-FR" dirty="0">
                <a:solidFill>
                  <a:schemeClr val="bg1"/>
                </a:solidFill>
                <a:latin typeface="Perpetua" panose="02020502060401020303" pitchFamily="18" charset="0"/>
                <a:ea typeface="+mj-ea"/>
                <a:cs typeface="+mj-cs"/>
              </a:rPr>
              <a:t>Nous vous proposons d’appeler au 06.01.08.19.38 entre 12h30 et 13h30 ou 19h et 20H30.</a:t>
            </a:r>
          </a:p>
          <a:p>
            <a:pPr marL="0" indent="0">
              <a:lnSpc>
                <a:spcPct val="100000"/>
              </a:lnSpc>
              <a:buNone/>
            </a:pPr>
            <a:r>
              <a:rPr lang="fr-FR" dirty="0">
                <a:solidFill>
                  <a:schemeClr val="bg1"/>
                </a:solidFill>
                <a:latin typeface="Perpetua" panose="02020502060401020303" pitchFamily="18" charset="0"/>
                <a:ea typeface="+mj-ea"/>
                <a:cs typeface="+mj-cs"/>
              </a:rPr>
              <a:t>N’hésitez pas à laisser un message vocal et à le doubler d’un SMS, afin que nous soyons réactif pour vous écouter et vous proposer le soin souhaité à une date possible pour vous.</a:t>
            </a:r>
          </a:p>
        </p:txBody>
      </p:sp>
    </p:spTree>
    <p:extLst>
      <p:ext uri="{BB962C8B-B14F-4D97-AF65-F5344CB8AC3E}">
        <p14:creationId xmlns:p14="http://schemas.microsoft.com/office/powerpoint/2010/main" val="1067401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4C6C58-57D1-001E-234F-2580C4815722}"/>
              </a:ext>
            </a:extLst>
          </p:cNvPr>
          <p:cNvSpPr>
            <a:spLocks noGrp="1"/>
          </p:cNvSpPr>
          <p:nvPr>
            <p:ph type="ctrTitle"/>
          </p:nvPr>
        </p:nvSpPr>
        <p:spPr>
          <a:xfrm>
            <a:off x="0" y="871805"/>
            <a:ext cx="12191999" cy="3336968"/>
          </a:xfrm>
        </p:spPr>
        <p:txBody>
          <a:bodyPr>
            <a:normAutofit/>
          </a:bodyPr>
          <a:lstStyle/>
          <a:p>
            <a:r>
              <a:rPr lang="fr-FR" sz="8800" dirty="0">
                <a:solidFill>
                  <a:schemeClr val="bg1"/>
                </a:solidFill>
                <a:latin typeface="Baskerville Old Face" panose="02020602080505020303" pitchFamily="18" charset="77"/>
              </a:rPr>
              <a:t>SPA MARIN</a:t>
            </a:r>
            <a:br>
              <a:rPr lang="fr-FR" sz="8800" dirty="0">
                <a:solidFill>
                  <a:schemeClr val="bg1"/>
                </a:solidFill>
                <a:latin typeface="Baskerville Old Face" panose="02020602080505020303" pitchFamily="18" charset="77"/>
              </a:rPr>
            </a:br>
            <a:r>
              <a:rPr lang="fr-FR" sz="8800" dirty="0">
                <a:solidFill>
                  <a:schemeClr val="bg1"/>
                </a:solidFill>
                <a:latin typeface="Baskerville Old Face" panose="02020602080505020303" pitchFamily="18" charset="77"/>
              </a:rPr>
              <a:t>CECILE ARNOUX</a:t>
            </a:r>
          </a:p>
        </p:txBody>
      </p:sp>
      <p:sp>
        <p:nvSpPr>
          <p:cNvPr id="3" name="Sous-titre 2">
            <a:extLst>
              <a:ext uri="{FF2B5EF4-FFF2-40B4-BE49-F238E27FC236}">
                <a16:creationId xmlns:a16="http://schemas.microsoft.com/office/drawing/2014/main" id="{641CA3C7-5D02-00F3-FB4D-A234410D2BAE}"/>
              </a:ext>
            </a:extLst>
          </p:cNvPr>
          <p:cNvSpPr>
            <a:spLocks noGrp="1"/>
          </p:cNvSpPr>
          <p:nvPr>
            <p:ph type="subTitle" idx="1"/>
          </p:nvPr>
        </p:nvSpPr>
        <p:spPr>
          <a:xfrm>
            <a:off x="1" y="4724594"/>
            <a:ext cx="12191998" cy="1655762"/>
          </a:xfrm>
        </p:spPr>
        <p:txBody>
          <a:bodyPr/>
          <a:lstStyle/>
          <a:p>
            <a:endParaRPr lang="fr-FR" dirty="0"/>
          </a:p>
          <a:p>
            <a:r>
              <a:rPr lang="fr-FR" sz="3600" dirty="0">
                <a:solidFill>
                  <a:schemeClr val="bg1"/>
                </a:solidFill>
                <a:latin typeface="Baskerville Old Face" panose="02020602080505020303" pitchFamily="18" charset="77"/>
              </a:rPr>
              <a:t>RESERVATION AU 06.01.08.19.38</a:t>
            </a:r>
          </a:p>
        </p:txBody>
      </p:sp>
      <p:sp>
        <p:nvSpPr>
          <p:cNvPr id="6" name="Rectangle 5">
            <a:extLst>
              <a:ext uri="{FF2B5EF4-FFF2-40B4-BE49-F238E27FC236}">
                <a16:creationId xmlns:a16="http://schemas.microsoft.com/office/drawing/2014/main" id="{7F3D6C50-F39E-1A7A-A21B-3EAA71325D75}"/>
              </a:ext>
            </a:extLst>
          </p:cNvPr>
          <p:cNvSpPr/>
          <p:nvPr/>
        </p:nvSpPr>
        <p:spPr>
          <a:xfrm>
            <a:off x="3691055" y="4613013"/>
            <a:ext cx="4661210" cy="45719"/>
          </a:xfrm>
          <a:prstGeom prst="rect">
            <a:avLst/>
          </a:prstGeom>
          <a:solidFill>
            <a:schemeClr val="bg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D3506F3-A6F4-69BC-7636-8EEB00365565}"/>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5544156" y="340656"/>
            <a:ext cx="955008" cy="930573"/>
          </a:xfrm>
          <a:prstGeom prst="rect">
            <a:avLst/>
          </a:prstGeom>
        </p:spPr>
      </p:pic>
    </p:spTree>
    <p:extLst>
      <p:ext uri="{BB962C8B-B14F-4D97-AF65-F5344CB8AC3E}">
        <p14:creationId xmlns:p14="http://schemas.microsoft.com/office/powerpoint/2010/main" val="161500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690687"/>
            <a:ext cx="11379200" cy="5167312"/>
          </a:xfrm>
          <a:prstGeom prst="rect">
            <a:avLst/>
          </a:prstGeom>
        </p:spPr>
        <p:txBody>
          <a:bodyPr vert="horz" lIns="91440" tIns="45720" rIns="91440" bIns="4572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Vous apprécierez l’attention que nous vous apporterons, </a:t>
            </a:r>
          </a:p>
          <a:p>
            <a:pPr marL="0" indent="0" algn="ctr">
              <a:lnSpc>
                <a:spcPct val="100000"/>
              </a:lnSpc>
              <a:buNone/>
            </a:pPr>
            <a:r>
              <a:rPr lang="fr-FR" sz="14400" dirty="0">
                <a:solidFill>
                  <a:schemeClr val="bg1"/>
                </a:solidFill>
                <a:latin typeface="Perpetua" panose="02020502060401020303" pitchFamily="18" charset="0"/>
                <a:ea typeface="+mj-ea"/>
                <a:cs typeface="+mj-cs"/>
              </a:rPr>
              <a:t>les bienfaits d’un Massage profond et relaxant réalisé avec sourire</a:t>
            </a:r>
          </a:p>
          <a:p>
            <a:pPr marL="0" indent="0" algn="ctr">
              <a:lnSpc>
                <a:spcPct val="100000"/>
              </a:lnSpc>
              <a:buNone/>
            </a:pPr>
            <a:r>
              <a:rPr lang="fr-FR" sz="14400" dirty="0">
                <a:solidFill>
                  <a:schemeClr val="bg1"/>
                </a:solidFill>
                <a:latin typeface="Perpetua" panose="02020502060401020303" pitchFamily="18" charset="0"/>
                <a:ea typeface="+mj-ea"/>
                <a:cs typeface="+mj-cs"/>
              </a:rPr>
              <a:t>  par nos masseuses professionnelles dans un lieu joliment décoré en bénéficiant des produits de soins de Thalassothérapie. </a:t>
            </a:r>
          </a:p>
          <a:p>
            <a:pPr marL="0" indent="0" algn="ctr">
              <a:lnSpc>
                <a:spcPct val="100000"/>
              </a:lnSpc>
              <a:buNone/>
            </a:pPr>
            <a:endParaRPr lang="fr-FR" sz="14400" dirty="0">
              <a:solidFill>
                <a:schemeClr val="bg1"/>
              </a:solidFill>
              <a:latin typeface="Perpetua" panose="02020502060401020303" pitchFamily="18" charset="0"/>
              <a:ea typeface="+mj-ea"/>
              <a:cs typeface="+mj-cs"/>
            </a:endParaRPr>
          </a:p>
          <a:p>
            <a:pPr marL="0" indent="0" algn="ctr">
              <a:lnSpc>
                <a:spcPct val="100000"/>
              </a:lnSpc>
              <a:buNone/>
            </a:pPr>
            <a:r>
              <a:rPr lang="fr-FR" sz="14400" dirty="0">
                <a:solidFill>
                  <a:schemeClr val="bg1"/>
                </a:solidFill>
                <a:latin typeface="Perpetua" panose="02020502060401020303" pitchFamily="18" charset="0"/>
                <a:ea typeface="+mj-ea"/>
                <a:cs typeface="+mj-cs"/>
              </a:rPr>
              <a:t>Enfin, vous serez peut être tenté de réserver pour vous et vos convives notre Espace SPA qui vous sera privatisé pendant 1h30. Prenez le temps, choisissez, puis appelez nous au 06.01.08.19.38 </a:t>
            </a:r>
          </a:p>
          <a:p>
            <a:pPr algn="ctr"/>
            <a:endParaRPr lang="fr-FR" sz="900" dirty="0"/>
          </a:p>
        </p:txBody>
      </p:sp>
      <p:sp>
        <p:nvSpPr>
          <p:cNvPr id="4" name="Rectangle 3">
            <a:extLst>
              <a:ext uri="{FF2B5EF4-FFF2-40B4-BE49-F238E27FC236}">
                <a16:creationId xmlns:a16="http://schemas.microsoft.com/office/drawing/2014/main" id="{30EF4885-4362-5311-DBF0-AD1D3CBE529B}"/>
              </a:ext>
            </a:extLst>
          </p:cNvPr>
          <p:cNvSpPr/>
          <p:nvPr/>
        </p:nvSpPr>
        <p:spPr>
          <a:xfrm>
            <a:off x="0" y="1657320"/>
            <a:ext cx="121793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a:extLst>
              <a:ext uri="{FF2B5EF4-FFF2-40B4-BE49-F238E27FC236}">
                <a16:creationId xmlns:a16="http://schemas.microsoft.com/office/drawing/2014/main" id="{C694C6DC-DA3D-6F20-8B38-C775CF79121B}"/>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MOT DE BIENVENUE</a:t>
            </a:r>
          </a:p>
        </p:txBody>
      </p:sp>
    </p:spTree>
    <p:extLst>
      <p:ext uri="{BB962C8B-B14F-4D97-AF65-F5344CB8AC3E}">
        <p14:creationId xmlns:p14="http://schemas.microsoft.com/office/powerpoint/2010/main" val="758245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D87001-2C26-CD9C-EBA1-37B0795803EE}"/>
              </a:ext>
            </a:extLst>
          </p:cNvPr>
          <p:cNvSpPr/>
          <p:nvPr/>
        </p:nvSpPr>
        <p:spPr>
          <a:xfrm>
            <a:off x="0" y="0"/>
            <a:ext cx="12192000" cy="6858000"/>
          </a:xfrm>
          <a:prstGeom prst="rect">
            <a:avLst/>
          </a:prstGeom>
          <a:solidFill>
            <a:srgbClr val="225968">
              <a:alpha val="41961"/>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393700" y="-1"/>
            <a:ext cx="11379200" cy="68580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4400" dirty="0">
                <a:solidFill>
                  <a:schemeClr val="bg1"/>
                </a:solidFill>
                <a:latin typeface="Perpetua" panose="02020502060401020303" pitchFamily="18" charset="0"/>
                <a:ea typeface="+mj-ea"/>
                <a:cs typeface="+mj-cs"/>
              </a:rPr>
              <a:t>LES SOINS</a:t>
            </a:r>
          </a:p>
          <a:p>
            <a:pPr algn="ctr"/>
            <a:endParaRPr lang="fr-FR" sz="900" dirty="0"/>
          </a:p>
        </p:txBody>
      </p:sp>
      <p:sp>
        <p:nvSpPr>
          <p:cNvPr id="8" name="ZoneTexte 7">
            <a:extLst>
              <a:ext uri="{FF2B5EF4-FFF2-40B4-BE49-F238E27FC236}">
                <a16:creationId xmlns:a16="http://schemas.microsoft.com/office/drawing/2014/main" id="{4A88BBC8-F737-0C30-FE82-613A62C6E14D}"/>
              </a:ext>
            </a:extLst>
          </p:cNvPr>
          <p:cNvSpPr txBox="1"/>
          <p:nvPr/>
        </p:nvSpPr>
        <p:spPr>
          <a:xfrm>
            <a:off x="0" y="4367212"/>
            <a:ext cx="12103100" cy="1077218"/>
          </a:xfrm>
          <a:prstGeom prst="rect">
            <a:avLst/>
          </a:prstGeom>
          <a:noFill/>
        </p:spPr>
        <p:txBody>
          <a:bodyPr wrap="square">
            <a:spAutoFit/>
          </a:bodyPr>
          <a:lstStyle/>
          <a:p>
            <a:pPr marL="0" indent="0" algn="ctr">
              <a:lnSpc>
                <a:spcPct val="100000"/>
              </a:lnSpc>
              <a:buNone/>
            </a:pPr>
            <a:r>
              <a:rPr lang="fr-FR" sz="3200" dirty="0">
                <a:solidFill>
                  <a:schemeClr val="bg1"/>
                </a:solidFill>
                <a:latin typeface="Perpetua" panose="02020502060401020303" pitchFamily="18" charset="0"/>
                <a:ea typeface="+mj-ea"/>
                <a:cs typeface="+mj-cs"/>
              </a:rPr>
              <a:t>Soins du Visage &amp; Soins du Corps</a:t>
            </a:r>
          </a:p>
          <a:p>
            <a:pPr marL="0" indent="0" algn="ctr">
              <a:lnSpc>
                <a:spcPct val="100000"/>
              </a:lnSpc>
              <a:buNone/>
            </a:pPr>
            <a:r>
              <a:rPr lang="fr-FR" sz="3200" dirty="0">
                <a:solidFill>
                  <a:schemeClr val="bg1"/>
                </a:solidFill>
                <a:latin typeface="Perpetua" panose="02020502060401020303" pitchFamily="18" charset="0"/>
                <a:ea typeface="+mj-ea"/>
                <a:cs typeface="+mj-cs"/>
              </a:rPr>
              <a:t>Aux produits naturels marins</a:t>
            </a:r>
          </a:p>
        </p:txBody>
      </p:sp>
    </p:spTree>
    <p:extLst>
      <p:ext uri="{BB962C8B-B14F-4D97-AF65-F5344CB8AC3E}">
        <p14:creationId xmlns:p14="http://schemas.microsoft.com/office/powerpoint/2010/main" val="3060200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3470129-1D00-7A42-6234-82A95B8ED12A}"/>
              </a:ext>
            </a:extLst>
          </p:cNvPr>
          <p:cNvPicPr>
            <a:picLocks noGrp="1" noChangeAspect="1"/>
          </p:cNvPicPr>
          <p:nvPr>
            <p:ph idx="1"/>
          </p:nvPr>
        </p:nvPicPr>
        <p:blipFill>
          <a:blip r:embed="rId3"/>
          <a:stretch>
            <a:fillRect/>
          </a:stretch>
        </p:blipFill>
        <p:spPr>
          <a:xfrm>
            <a:off x="6818065" y="1690688"/>
            <a:ext cx="4140675" cy="446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a:extLst>
              <a:ext uri="{FF2B5EF4-FFF2-40B4-BE49-F238E27FC236}">
                <a16:creationId xmlns:a16="http://schemas.microsoft.com/office/drawing/2014/main" id="{858E73F5-63BD-0E44-8CFD-88E090B91B53}"/>
              </a:ext>
            </a:extLst>
          </p:cNvPr>
          <p:cNvPicPr>
            <a:picLocks noChangeAspect="1"/>
          </p:cNvPicPr>
          <p:nvPr/>
        </p:nvPicPr>
        <p:blipFill>
          <a:blip r:embed="rId4"/>
          <a:stretch>
            <a:fillRect/>
          </a:stretch>
        </p:blipFill>
        <p:spPr>
          <a:xfrm>
            <a:off x="1240598" y="1672775"/>
            <a:ext cx="4364449" cy="4472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re 1">
            <a:extLst>
              <a:ext uri="{FF2B5EF4-FFF2-40B4-BE49-F238E27FC236}">
                <a16:creationId xmlns:a16="http://schemas.microsoft.com/office/drawing/2014/main" id="{A0CE7756-A530-95FF-2048-8169749A285B}"/>
              </a:ext>
            </a:extLst>
          </p:cNvPr>
          <p:cNvSpPr>
            <a:spLocks noGrp="1"/>
          </p:cNvSpPr>
          <p:nvPr>
            <p:ph type="title"/>
          </p:nvPr>
        </p:nvSpPr>
        <p:spPr>
          <a:xfrm>
            <a:off x="838200" y="139700"/>
            <a:ext cx="10515600" cy="1325563"/>
          </a:xfrm>
        </p:spPr>
        <p:txBody>
          <a:bodyPr>
            <a:normAutofit/>
          </a:bodyPr>
          <a:lstStyle/>
          <a:p>
            <a:pPr algn="ctr"/>
            <a:r>
              <a:rPr lang="fr-FR" sz="3200">
                <a:solidFill>
                  <a:schemeClr val="bg1"/>
                </a:solidFill>
                <a:latin typeface="Baskerville Old Face" panose="02020602080505020303" pitchFamily="18" charset="77"/>
              </a:rPr>
              <a:t>LES SOINS DU VISAGE</a:t>
            </a:r>
            <a:endParaRPr lang="fr-FR" sz="3200" dirty="0">
              <a:solidFill>
                <a:schemeClr val="bg1"/>
              </a:solidFill>
              <a:latin typeface="Baskerville Old Face" panose="02020602080505020303" pitchFamily="18" charset="77"/>
            </a:endParaRPr>
          </a:p>
        </p:txBody>
      </p:sp>
      <p:pic>
        <p:nvPicPr>
          <p:cNvPr id="8" name="Image 7">
            <a:extLst>
              <a:ext uri="{FF2B5EF4-FFF2-40B4-BE49-F238E27FC236}">
                <a16:creationId xmlns:a16="http://schemas.microsoft.com/office/drawing/2014/main" id="{B25BBAFD-FE7F-1E4D-8B15-6E9F90553A17}"/>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Tree>
    <p:extLst>
      <p:ext uri="{BB962C8B-B14F-4D97-AF65-F5344CB8AC3E}">
        <p14:creationId xmlns:p14="http://schemas.microsoft.com/office/powerpoint/2010/main" val="777975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SOINS DU VISAGE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AUX COSMETIQUES MARINS ALGOLOGIE</a:t>
            </a:r>
          </a:p>
        </p:txBody>
      </p:sp>
      <p:sp>
        <p:nvSpPr>
          <p:cNvPr id="9" name="Rectangle 8">
            <a:extLst>
              <a:ext uri="{FF2B5EF4-FFF2-40B4-BE49-F238E27FC236}">
                <a16:creationId xmlns:a16="http://schemas.microsoft.com/office/drawing/2014/main" id="{16D87001-2C26-CD9C-EBA1-37B0795803EE}"/>
              </a:ext>
            </a:extLst>
          </p:cNvPr>
          <p:cNvSpPr/>
          <p:nvPr/>
        </p:nvSpPr>
        <p:spPr>
          <a:xfrm>
            <a:off x="0" y="1727994"/>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
        <p:nvSpPr>
          <p:cNvPr id="3" name="Espace réservé du contenu 3">
            <a:extLst>
              <a:ext uri="{FF2B5EF4-FFF2-40B4-BE49-F238E27FC236}">
                <a16:creationId xmlns:a16="http://schemas.microsoft.com/office/drawing/2014/main" id="{D2EC8A21-409B-EA80-9A5F-C3969138EF63}"/>
              </a:ext>
            </a:extLst>
          </p:cNvPr>
          <p:cNvSpPr txBox="1">
            <a:spLocks/>
          </p:cNvSpPr>
          <p:nvPr/>
        </p:nvSpPr>
        <p:spPr>
          <a:xfrm>
            <a:off x="106878" y="2044701"/>
            <a:ext cx="12085122" cy="4813299"/>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FR" sz="3600" dirty="0">
                <a:solidFill>
                  <a:schemeClr val="bg1"/>
                </a:solidFill>
                <a:latin typeface="Perpetua" panose="02020502060401020303" pitchFamily="18" charset="0"/>
                <a:ea typeface="+mj-ea"/>
                <a:cs typeface="+mj-cs"/>
              </a:rPr>
              <a:t>Grâce à une concentration de 98% d'Actifs Marins Algues, Chardon Bleu et Eau de Mer. </a:t>
            </a:r>
          </a:p>
          <a:p>
            <a:pPr marL="0" indent="0">
              <a:lnSpc>
                <a:spcPct val="100000"/>
              </a:lnSpc>
              <a:buNone/>
            </a:pPr>
            <a:r>
              <a:rPr lang="fr-FR" sz="3600" dirty="0">
                <a:solidFill>
                  <a:schemeClr val="bg1"/>
                </a:solidFill>
                <a:latin typeface="Perpetua" panose="02020502060401020303" pitchFamily="18" charset="0"/>
                <a:ea typeface="+mj-ea"/>
                <a:cs typeface="+mj-cs"/>
              </a:rPr>
              <a:t>Nous vous proposons </a:t>
            </a:r>
            <a:r>
              <a:rPr lang="fr-FR" sz="4400" b="1" dirty="0">
                <a:solidFill>
                  <a:schemeClr val="bg1"/>
                </a:solidFill>
                <a:latin typeface="Perpetua" panose="02020502060401020303" pitchFamily="18" charset="0"/>
                <a:ea typeface="+mj-ea"/>
                <a:cs typeface="+mj-cs"/>
              </a:rPr>
              <a:t>4 Soins </a:t>
            </a:r>
            <a:r>
              <a:rPr lang="fr-FR" sz="3600" dirty="0">
                <a:solidFill>
                  <a:schemeClr val="bg1"/>
                </a:solidFill>
                <a:latin typeface="Perpetua" panose="02020502060401020303" pitchFamily="18" charset="0"/>
                <a:ea typeface="+mj-ea"/>
                <a:cs typeface="+mj-cs"/>
              </a:rPr>
              <a:t>selon votre type de peau et vos besoins pour être belle comme à la Mer, qui se déroulent comme suit:</a:t>
            </a:r>
          </a:p>
          <a:p>
            <a:pPr>
              <a:lnSpc>
                <a:spcPct val="100000"/>
              </a:lnSpc>
            </a:pPr>
            <a:r>
              <a:rPr lang="fr-FR" sz="3600" i="0" u="none" strike="noStrike" dirty="0">
                <a:solidFill>
                  <a:schemeClr val="bg1"/>
                </a:solidFill>
                <a:effectLst/>
                <a:latin typeface="Perpetua" panose="02020502060401020303" pitchFamily="18" charset="77"/>
              </a:rPr>
              <a:t>Nettoyant moussant Micellaire </a:t>
            </a:r>
          </a:p>
          <a:p>
            <a:pPr>
              <a:lnSpc>
                <a:spcPct val="100000"/>
              </a:lnSpc>
            </a:pPr>
            <a:r>
              <a:rPr lang="fr-FR" sz="3600" dirty="0">
                <a:solidFill>
                  <a:schemeClr val="bg1"/>
                </a:solidFill>
                <a:latin typeface="Perpetua" panose="02020502060401020303" pitchFamily="18" charset="77"/>
              </a:rPr>
              <a:t>G</a:t>
            </a:r>
            <a:r>
              <a:rPr lang="fr-FR" sz="3600" i="0" u="none" strike="noStrike" dirty="0">
                <a:solidFill>
                  <a:schemeClr val="bg1"/>
                </a:solidFill>
                <a:effectLst/>
                <a:latin typeface="Perpetua" panose="02020502060401020303" pitchFamily="18" charset="77"/>
              </a:rPr>
              <a:t>ommage nettoyant</a:t>
            </a:r>
          </a:p>
          <a:p>
            <a:pPr>
              <a:lnSpc>
                <a:spcPct val="100000"/>
              </a:lnSpc>
            </a:pPr>
            <a:r>
              <a:rPr lang="fr-FR" sz="3600" i="0" u="none" strike="noStrike" dirty="0">
                <a:solidFill>
                  <a:schemeClr val="bg1"/>
                </a:solidFill>
                <a:effectLst/>
                <a:latin typeface="Perpetua" panose="02020502060401020303" pitchFamily="18" charset="77"/>
              </a:rPr>
              <a:t>Peeling aux Acides de Fruits à 30% d'Acide Glycolique ( Active la régénération cellulaire )             </a:t>
            </a:r>
          </a:p>
          <a:p>
            <a:pPr>
              <a:lnSpc>
                <a:spcPct val="100000"/>
              </a:lnSpc>
            </a:pPr>
            <a:r>
              <a:rPr lang="fr-FR" sz="3600" i="0" u="none" strike="noStrike" dirty="0">
                <a:solidFill>
                  <a:schemeClr val="bg1"/>
                </a:solidFill>
                <a:effectLst/>
                <a:latin typeface="Perpetua" panose="02020502060401020303" pitchFamily="18" charset="77"/>
              </a:rPr>
              <a:t>Masque                                                                                               </a:t>
            </a:r>
          </a:p>
          <a:p>
            <a:r>
              <a:rPr lang="fr-FR" sz="3600" i="0" u="none" strike="noStrike" dirty="0">
                <a:solidFill>
                  <a:schemeClr val="bg1"/>
                </a:solidFill>
                <a:effectLst/>
                <a:latin typeface="Perpetua" panose="02020502060401020303" pitchFamily="18" charset="77"/>
              </a:rPr>
              <a:t>Durant la pose du masque, nous vous offrons un massage des pieds, du ventre et des mains avec le Bain Originel, Huile Corporelle </a:t>
            </a:r>
            <a:r>
              <a:rPr lang="fr-FR" sz="3600" i="0" u="none" strike="noStrike" dirty="0" err="1">
                <a:solidFill>
                  <a:schemeClr val="bg1"/>
                </a:solidFill>
                <a:effectLst/>
                <a:latin typeface="Perpetua" panose="02020502060401020303" pitchFamily="18" charset="77"/>
              </a:rPr>
              <a:t>aromathérapique</a:t>
            </a:r>
            <a:r>
              <a:rPr lang="fr-FR" sz="3600" i="0" u="none" strike="noStrike" dirty="0">
                <a:solidFill>
                  <a:schemeClr val="bg1"/>
                </a:solidFill>
                <a:effectLst/>
                <a:latin typeface="Perpetua" panose="02020502060401020303" pitchFamily="18" charset="77"/>
              </a:rPr>
              <a:t>. </a:t>
            </a:r>
          </a:p>
          <a:p>
            <a:r>
              <a:rPr lang="fr-FR" sz="3600" i="0" u="none" strike="noStrike" dirty="0">
                <a:solidFill>
                  <a:schemeClr val="bg1"/>
                </a:solidFill>
                <a:effectLst/>
                <a:latin typeface="Perpetua" panose="02020502060401020303" pitchFamily="18" charset="77"/>
              </a:rPr>
              <a:t>Sérum</a:t>
            </a:r>
            <a:r>
              <a:rPr lang="fr-FR" sz="3600" dirty="0">
                <a:solidFill>
                  <a:schemeClr val="bg1"/>
                </a:solidFill>
                <a:latin typeface="Perpetua" panose="02020502060401020303" pitchFamily="18" charset="77"/>
              </a:rPr>
              <a:t> &amp; Elixir</a:t>
            </a:r>
            <a:r>
              <a:rPr lang="fr-FR" sz="3600" i="0" u="none" strike="noStrike" dirty="0">
                <a:solidFill>
                  <a:schemeClr val="bg1"/>
                </a:solidFill>
                <a:effectLst/>
                <a:latin typeface="Perpetua" panose="02020502060401020303" pitchFamily="18" charset="77"/>
              </a:rPr>
              <a:t> </a:t>
            </a:r>
          </a:p>
          <a:p>
            <a:r>
              <a:rPr lang="fr-FR" sz="3600" i="0" u="none" strike="noStrike" dirty="0">
                <a:solidFill>
                  <a:schemeClr val="bg1"/>
                </a:solidFill>
                <a:effectLst/>
                <a:latin typeface="Perpetua" panose="02020502060401020303" pitchFamily="18" charset="77"/>
              </a:rPr>
              <a:t>Modelage du Visage avec une crème</a:t>
            </a:r>
          </a:p>
          <a:p>
            <a:endParaRPr lang="fr-FR" sz="900" dirty="0"/>
          </a:p>
        </p:txBody>
      </p:sp>
    </p:spTree>
    <p:extLst>
      <p:ext uri="{BB962C8B-B14F-4D97-AF65-F5344CB8AC3E}">
        <p14:creationId xmlns:p14="http://schemas.microsoft.com/office/powerpoint/2010/main" val="359550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AA38E-9116-E0B5-4D19-7C4285493C24}"/>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LES SOINS DU VISAGE </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AUX COSMETIQUES MARINS ALGOLOGIE</a:t>
            </a:r>
          </a:p>
        </p:txBody>
      </p:sp>
      <p:sp>
        <p:nvSpPr>
          <p:cNvPr id="9" name="Rectangle 8">
            <a:extLst>
              <a:ext uri="{FF2B5EF4-FFF2-40B4-BE49-F238E27FC236}">
                <a16:creationId xmlns:a16="http://schemas.microsoft.com/office/drawing/2014/main" id="{16D87001-2C26-CD9C-EBA1-37B0795803EE}"/>
              </a:ext>
            </a:extLst>
          </p:cNvPr>
          <p:cNvSpPr/>
          <p:nvPr/>
        </p:nvSpPr>
        <p:spPr>
          <a:xfrm>
            <a:off x="12155" y="1690688"/>
            <a:ext cx="12192000" cy="5167312"/>
          </a:xfrm>
          <a:prstGeom prst="rect">
            <a:avLst/>
          </a:prstGeom>
          <a:solidFill>
            <a:srgbClr val="225968">
              <a:alpha val="41961"/>
            </a:srgb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contenu 3">
            <a:extLst>
              <a:ext uri="{FF2B5EF4-FFF2-40B4-BE49-F238E27FC236}">
                <a16:creationId xmlns:a16="http://schemas.microsoft.com/office/drawing/2014/main" id="{D1F43359-6557-C32C-BE7A-3BD20941A30A}"/>
              </a:ext>
            </a:extLst>
          </p:cNvPr>
          <p:cNvSpPr txBox="1">
            <a:spLocks/>
          </p:cNvSpPr>
          <p:nvPr/>
        </p:nvSpPr>
        <p:spPr>
          <a:xfrm>
            <a:off x="-896604" y="3909219"/>
            <a:ext cx="12192000" cy="51673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3600" b="1" dirty="0">
              <a:solidFill>
                <a:schemeClr val="bg1"/>
              </a:solidFill>
              <a:latin typeface="Perpetua" panose="02020502060401020303" pitchFamily="18" charset="0"/>
              <a:ea typeface="+mj-ea"/>
              <a:cs typeface="+mj-cs"/>
            </a:endParaRPr>
          </a:p>
          <a:p>
            <a:endParaRPr lang="fr-FR" sz="2000" dirty="0"/>
          </a:p>
        </p:txBody>
      </p:sp>
      <p:pic>
        <p:nvPicPr>
          <p:cNvPr id="13" name="Image 12">
            <a:extLst>
              <a:ext uri="{FF2B5EF4-FFF2-40B4-BE49-F238E27FC236}">
                <a16:creationId xmlns:a16="http://schemas.microsoft.com/office/drawing/2014/main" id="{0AD7B917-674A-93A0-F829-A5111B17F6B4}"/>
              </a:ext>
            </a:extLst>
          </p:cNvPr>
          <p:cNvPicPr>
            <a:picLocks noChangeAspect="1"/>
          </p:cNvPicPr>
          <p:nvPr/>
        </p:nvPicPr>
        <p:blipFill>
          <a:blip r:embed="rId2">
            <a:biLevel thresh="25000"/>
            <a:extLst>
              <a:ext uri="{BEBA8EAE-BF5A-486C-A8C5-ECC9F3942E4B}">
                <a14:imgProps xmlns:a14="http://schemas.microsoft.com/office/drawing/2010/main">
                  <a14:imgLayer r:embed="rId3">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graphicFrame>
        <p:nvGraphicFramePr>
          <p:cNvPr id="6" name="Tableau 6">
            <a:extLst>
              <a:ext uri="{FF2B5EF4-FFF2-40B4-BE49-F238E27FC236}">
                <a16:creationId xmlns:a16="http://schemas.microsoft.com/office/drawing/2014/main" id="{056EA3B2-8BD2-A2A3-CEFF-70291CFFFDC4}"/>
              </a:ext>
            </a:extLst>
          </p:cNvPr>
          <p:cNvGraphicFramePr>
            <a:graphicFrameLocks noGrp="1"/>
          </p:cNvGraphicFramePr>
          <p:nvPr>
            <p:extLst>
              <p:ext uri="{D42A27DB-BD31-4B8C-83A1-F6EECF244321}">
                <p14:modId xmlns:p14="http://schemas.microsoft.com/office/powerpoint/2010/main" val="2836019617"/>
              </p:ext>
            </p:extLst>
          </p:nvPr>
        </p:nvGraphicFramePr>
        <p:xfrm>
          <a:off x="706144" y="2665253"/>
          <a:ext cx="11037554" cy="2963651"/>
        </p:xfrm>
        <a:graphic>
          <a:graphicData uri="http://schemas.openxmlformats.org/drawingml/2006/table">
            <a:tbl>
              <a:tblPr firstRow="1" bandRow="1">
                <a:tableStyleId>{5C22544A-7EE6-4342-B048-85BDC9FD1C3A}</a:tableStyleId>
              </a:tblPr>
              <a:tblGrid>
                <a:gridCol w="5647120">
                  <a:extLst>
                    <a:ext uri="{9D8B030D-6E8A-4147-A177-3AD203B41FA5}">
                      <a16:colId xmlns:a16="http://schemas.microsoft.com/office/drawing/2014/main" val="52372237"/>
                    </a:ext>
                  </a:extLst>
                </a:gridCol>
                <a:gridCol w="1816556">
                  <a:extLst>
                    <a:ext uri="{9D8B030D-6E8A-4147-A177-3AD203B41FA5}">
                      <a16:colId xmlns:a16="http://schemas.microsoft.com/office/drawing/2014/main" val="652987033"/>
                    </a:ext>
                  </a:extLst>
                </a:gridCol>
                <a:gridCol w="1658595">
                  <a:extLst>
                    <a:ext uri="{9D8B030D-6E8A-4147-A177-3AD203B41FA5}">
                      <a16:colId xmlns:a16="http://schemas.microsoft.com/office/drawing/2014/main" val="674274441"/>
                    </a:ext>
                  </a:extLst>
                </a:gridCol>
                <a:gridCol w="1915283">
                  <a:extLst>
                    <a:ext uri="{9D8B030D-6E8A-4147-A177-3AD203B41FA5}">
                      <a16:colId xmlns:a16="http://schemas.microsoft.com/office/drawing/2014/main" val="2736528756"/>
                    </a:ext>
                  </a:extLst>
                </a:gridCol>
              </a:tblGrid>
              <a:tr h="587148">
                <a:tc>
                  <a:txBody>
                    <a:bodyPr/>
                    <a:lstStyle/>
                    <a:p>
                      <a:pPr marL="457200" lvl="1" algn="l" defTabSz="914400" rtl="0" eaLnBrk="1" fontAlgn="ctr" latinLnBrk="0" hangingPunct="1"/>
                      <a:r>
                        <a:rPr lang="fr-FR" sz="1800" b="1" i="0" u="none" strike="noStrike" kern="1200" dirty="0">
                          <a:solidFill>
                            <a:schemeClr val="bg1"/>
                          </a:solidFill>
                          <a:effectLst/>
                          <a:latin typeface="Perpetua" panose="02020502060401020303" pitchFamily="18" charset="0"/>
                          <a:ea typeface="+mn-ea"/>
                          <a:cs typeface="+mn-cs"/>
                        </a:rPr>
                        <a:t>SOINS DU VISAGE ALGOLOGIE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Durée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ctr"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Prix Solo Semaine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600" b="0" i="0" u="none" strike="noStrike" kern="1200" dirty="0">
                          <a:solidFill>
                            <a:schemeClr val="bg1"/>
                          </a:solidFill>
                          <a:effectLst/>
                          <a:latin typeface="Perpetua" panose="02020502060401020303" pitchFamily="18" charset="0"/>
                          <a:ea typeface="+mn-ea"/>
                          <a:cs typeface="+mn-cs"/>
                        </a:rPr>
                        <a:t>Prix Duo /pers.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344798"/>
                  </a:ext>
                </a:extLst>
              </a:tr>
              <a:tr h="535828">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Purifiant de l'Archipel </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1h30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125€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145€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7539"/>
                  </a:ext>
                </a:extLst>
              </a:tr>
              <a:tr h="575483">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Hydra-Ressourçant (peau jeune)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1h30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125€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145€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702890"/>
                  </a:ext>
                </a:extLst>
              </a:tr>
              <a:tr h="615138">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Energisant de Pen Lan du Jardin Marin (peau mature)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1h30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145€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165€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265574"/>
                  </a:ext>
                </a:extLst>
              </a:tr>
              <a:tr h="650054">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Soin Anti-âge repulpant de la Presqu’île (peau mature)</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lang="fr-FR" sz="1800" b="0" i="0" u="none" strike="noStrike" kern="1200" dirty="0">
                          <a:solidFill>
                            <a:schemeClr val="bg1"/>
                          </a:solidFill>
                          <a:effectLst/>
                          <a:latin typeface="Perpetua" panose="02020502060401020303" pitchFamily="18" charset="0"/>
                          <a:ea typeface="+mn-ea"/>
                          <a:cs typeface="+mn-cs"/>
                        </a:rPr>
                        <a:t>1h30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155€</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lvl="1" algn="l" defTabSz="914400" rtl="0" eaLnBrk="1" fontAlgn="ctr" latinLnBrk="0" hangingPunct="1"/>
                      <a:r>
                        <a:rPr lang="fr-FR" sz="1800" b="0" i="0" u="none" strike="noStrike" kern="1200" dirty="0">
                          <a:solidFill>
                            <a:schemeClr val="bg1"/>
                          </a:solidFill>
                          <a:effectLst/>
                          <a:latin typeface="Perpetua" panose="02020502060401020303" pitchFamily="18" charset="0"/>
                          <a:ea typeface="+mn-ea"/>
                          <a:cs typeface="+mn-cs"/>
                        </a:rPr>
                        <a:t>180€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0748574"/>
                  </a:ext>
                </a:extLst>
              </a:tr>
            </a:tbl>
          </a:graphicData>
        </a:graphic>
      </p:graphicFrame>
      <p:sp>
        <p:nvSpPr>
          <p:cNvPr id="11" name="Espace réservé du contenu 10">
            <a:extLst>
              <a:ext uri="{FF2B5EF4-FFF2-40B4-BE49-F238E27FC236}">
                <a16:creationId xmlns:a16="http://schemas.microsoft.com/office/drawing/2014/main" id="{DA4E98DA-6C19-4D26-C4DE-19906BC237F8}"/>
              </a:ext>
            </a:extLst>
          </p:cNvPr>
          <p:cNvSpPr>
            <a:spLocks noGrp="1"/>
          </p:cNvSpPr>
          <p:nvPr>
            <p:ph idx="1"/>
          </p:nvPr>
        </p:nvSpPr>
        <p:spPr>
          <a:xfrm flipV="1">
            <a:off x="546265" y="6176963"/>
            <a:ext cx="11123781" cy="118340"/>
          </a:xfrm>
        </p:spPr>
        <p:txBody>
          <a:bodyPr>
            <a:normAutofit fontScale="25000" lnSpcReduction="20000"/>
          </a:bodyPr>
          <a:lstStyle/>
          <a:p>
            <a:pPr marL="0" indent="0">
              <a:buNone/>
            </a:pPr>
            <a:r>
              <a:rPr lang="fr-FR" dirty="0"/>
              <a:t>                                                                                                                            </a:t>
            </a:r>
          </a:p>
        </p:txBody>
      </p:sp>
    </p:spTree>
    <p:extLst>
      <p:ext uri="{BB962C8B-B14F-4D97-AF65-F5344CB8AC3E}">
        <p14:creationId xmlns:p14="http://schemas.microsoft.com/office/powerpoint/2010/main" val="3653344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3470129-1D00-7A42-6234-82A95B8ED12A}"/>
              </a:ext>
            </a:extLst>
          </p:cNvPr>
          <p:cNvPicPr>
            <a:picLocks noGrp="1" noChangeAspect="1"/>
          </p:cNvPicPr>
          <p:nvPr>
            <p:ph idx="1"/>
          </p:nvPr>
        </p:nvPicPr>
        <p:blipFill>
          <a:blip r:embed="rId3"/>
          <a:srcRect/>
          <a:stretch/>
        </p:blipFill>
        <p:spPr>
          <a:xfrm>
            <a:off x="3945657" y="1750322"/>
            <a:ext cx="4140675" cy="446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re 1">
            <a:extLst>
              <a:ext uri="{FF2B5EF4-FFF2-40B4-BE49-F238E27FC236}">
                <a16:creationId xmlns:a16="http://schemas.microsoft.com/office/drawing/2014/main" id="{A0CE7756-A530-95FF-2048-8169749A285B}"/>
              </a:ext>
            </a:extLst>
          </p:cNvPr>
          <p:cNvSpPr>
            <a:spLocks noGrp="1"/>
          </p:cNvSpPr>
          <p:nvPr>
            <p:ph type="title"/>
          </p:nvPr>
        </p:nvSpPr>
        <p:spPr>
          <a:xfrm>
            <a:off x="838200" y="139700"/>
            <a:ext cx="10515600" cy="1325563"/>
          </a:xfrm>
        </p:spPr>
        <p:txBody>
          <a:bodyPr>
            <a:normAutofit/>
          </a:bodyPr>
          <a:lstStyle/>
          <a:p>
            <a:pPr algn="ctr"/>
            <a:r>
              <a:rPr lang="fr-FR" sz="3200" dirty="0">
                <a:solidFill>
                  <a:schemeClr val="bg1"/>
                </a:solidFill>
                <a:latin typeface="Baskerville Old Face" panose="02020602080505020303" pitchFamily="18" charset="77"/>
              </a:rPr>
              <a:t>RITUEL DE BEAUTE ANTI-AGE</a:t>
            </a:r>
            <a:br>
              <a:rPr lang="fr-FR" sz="3200" dirty="0">
                <a:solidFill>
                  <a:schemeClr val="bg1"/>
                </a:solidFill>
                <a:latin typeface="Baskerville Old Face" panose="02020602080505020303" pitchFamily="18" charset="77"/>
              </a:rPr>
            </a:br>
            <a:r>
              <a:rPr lang="fr-FR" sz="3200" dirty="0">
                <a:solidFill>
                  <a:schemeClr val="bg1"/>
                </a:solidFill>
                <a:latin typeface="Baskerville Old Face" panose="02020602080505020303" pitchFamily="18" charset="77"/>
              </a:rPr>
              <a:t>LE KOBIDO</a:t>
            </a:r>
          </a:p>
        </p:txBody>
      </p:sp>
      <p:pic>
        <p:nvPicPr>
          <p:cNvPr id="8" name="Image 7">
            <a:extLst>
              <a:ext uri="{FF2B5EF4-FFF2-40B4-BE49-F238E27FC236}">
                <a16:creationId xmlns:a16="http://schemas.microsoft.com/office/drawing/2014/main" id="{B25BBAFD-FE7F-1E4D-8B15-6E9F90553A17}"/>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9409" b="96718" l="9595" r="89979">
                        <a14:foregroundMark x1="30277" y1="91028" x2="30277" y2="91028"/>
                        <a14:foregroundMark x1="40299" y1="93435" x2="40299" y2="93435"/>
                        <a14:foregroundMark x1="63113" y1="9628" x2="63113" y2="9628"/>
                        <a14:foregroundMark x1="49680" y1="96718" x2="49680" y2="96718"/>
                        <a14:foregroundMark x1="89979" y1="76368" x2="89979" y2="76368"/>
                      </a14:backgroundRemoval>
                    </a14:imgEffect>
                  </a14:imgLayer>
                </a14:imgProps>
              </a:ext>
            </a:extLst>
          </a:blip>
          <a:stretch>
            <a:fillRect/>
          </a:stretch>
        </p:blipFill>
        <p:spPr>
          <a:xfrm>
            <a:off x="10817892" y="365125"/>
            <a:ext cx="955008" cy="930573"/>
          </a:xfrm>
          <a:prstGeom prst="rect">
            <a:avLst/>
          </a:prstGeom>
        </p:spPr>
      </p:pic>
    </p:spTree>
    <p:extLst>
      <p:ext uri="{BB962C8B-B14F-4D97-AF65-F5344CB8AC3E}">
        <p14:creationId xmlns:p14="http://schemas.microsoft.com/office/powerpoint/2010/main" val="38851268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46314</TotalTime>
  <Words>2192</Words>
  <Application>Microsoft Macintosh PowerPoint</Application>
  <PresentationFormat>Grand écran</PresentationFormat>
  <Paragraphs>280</Paragraphs>
  <Slides>37</Slides>
  <Notes>14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37</vt:i4>
      </vt:variant>
    </vt:vector>
  </HeadingPairs>
  <TitlesOfParts>
    <vt:vector size="44" baseType="lpstr">
      <vt:lpstr>Arial</vt:lpstr>
      <vt:lpstr>Baskerville BT</vt:lpstr>
      <vt:lpstr>Baskerville Old Face</vt:lpstr>
      <vt:lpstr>Calibri</vt:lpstr>
      <vt:lpstr>Calibri Light</vt:lpstr>
      <vt:lpstr>Perpetua</vt:lpstr>
      <vt:lpstr>Thème Office</vt:lpstr>
      <vt:lpstr>SPA MARIN CECILE ARNOUX</vt:lpstr>
      <vt:lpstr>UNE NOUVELLE EXPERIENCE DES SOINS </vt:lpstr>
      <vt:lpstr>BIENVENUE POUR UNE NOUVELLE EXPERIENCE SENSORIELLE DE DETENTE</vt:lpstr>
      <vt:lpstr>MOT DE BIENVENUE</vt:lpstr>
      <vt:lpstr>Présentation PowerPoint</vt:lpstr>
      <vt:lpstr>LES SOINS DU VISAGE</vt:lpstr>
      <vt:lpstr>LES SOINS DU VISAGE  AUX COSMETIQUES MARINS ALGOLOGIE</vt:lpstr>
      <vt:lpstr>LES SOINS DU VISAGE  AUX COSMETIQUES MARINS ALGOLOGIE</vt:lpstr>
      <vt:lpstr>RITUEL DE BEAUTE ANTI-AGE LE KOBIDO</vt:lpstr>
      <vt:lpstr>LE SOIN DU VISAGE  ANTI-AGE KOBIDO</vt:lpstr>
      <vt:lpstr>LE SOIN DU VISAGE  ANTI-AGE KOBIDO</vt:lpstr>
      <vt:lpstr>LES SOINS DU CORPS</vt:lpstr>
      <vt:lpstr>LES SOINS DU CORPS</vt:lpstr>
      <vt:lpstr>Présentation PowerPoint</vt:lpstr>
      <vt:lpstr>LES MASSAGES DU CORPS</vt:lpstr>
      <vt:lpstr>LES MASSAGES DU CORPS</vt:lpstr>
      <vt:lpstr>OFFREZ-VOUS UNE ESCAPADE A LA MER</vt:lpstr>
      <vt:lpstr>MASSAGE DETENTE  ET EXPERIENCES SENSORIELLES</vt:lpstr>
      <vt:lpstr>Présentation PowerPoint</vt:lpstr>
      <vt:lpstr>MASSAGE DETENTE ET EXPERIENCES SENSORIELLES</vt:lpstr>
      <vt:lpstr>Présentation PowerPoint</vt:lpstr>
      <vt:lpstr>MASSAGE DETENTE ET EXPERIENCES SENSORIELLES</vt:lpstr>
      <vt:lpstr>MASSAGE DETENTE ET EXPERIENCES SENSORIELLES</vt:lpstr>
      <vt:lpstr>CARTE DE NOS ESCALES  (MASSAGE &amp; SOINS DU VISAGE)</vt:lpstr>
      <vt:lpstr>CARTE DE NOS ESCALES  (MASSAGE + SOINS DU VISAGE)</vt:lpstr>
      <vt:lpstr>Présentation PowerPoint</vt:lpstr>
      <vt:lpstr>SPA -  RIEN QUE POUR VOUS JACUZZI &amp; SAUNA </vt:lpstr>
      <vt:lpstr>SPA – UNE PARENTHESE </vt:lpstr>
      <vt:lpstr>Présentation PowerPoint</vt:lpstr>
      <vt:lpstr>Présentation PowerPoint</vt:lpstr>
      <vt:lpstr>FORMATIONS AU MASSAGE</vt:lpstr>
      <vt:lpstr>FORMATION AU MASSAGE EN COUPLE</vt:lpstr>
      <vt:lpstr>SOPHROLOGIE</vt:lpstr>
      <vt:lpstr>SOPHROLOGIE</vt:lpstr>
      <vt:lpstr>Présentation PowerPoint</vt:lpstr>
      <vt:lpstr>POUR NOUS JOINDRE</vt:lpstr>
      <vt:lpstr>SPA MARIN CECILE ARNOUX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 MARIN  CECILE ARNOUX</dc:title>
  <dc:creator>cecile.arnoux78@gmail.com</dc:creator>
  <cp:lastModifiedBy>Cécile Arnoux</cp:lastModifiedBy>
  <cp:revision>34</cp:revision>
  <dcterms:created xsi:type="dcterms:W3CDTF">2023-08-09T17:21:44Z</dcterms:created>
  <dcterms:modified xsi:type="dcterms:W3CDTF">2026-06-11T09:49:29Z</dcterms:modified>
</cp:coreProperties>
</file>